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0" r:id="rId2"/>
    <p:sldId id="354" r:id="rId3"/>
    <p:sldId id="355" r:id="rId4"/>
    <p:sldId id="322" r:id="rId5"/>
    <p:sldId id="353" r:id="rId6"/>
    <p:sldId id="333" r:id="rId7"/>
    <p:sldId id="334" r:id="rId8"/>
    <p:sldId id="368" r:id="rId9"/>
    <p:sldId id="360" r:id="rId10"/>
    <p:sldId id="357" r:id="rId11"/>
    <p:sldId id="351" r:id="rId12"/>
    <p:sldId id="367" r:id="rId13"/>
    <p:sldId id="359" r:id="rId14"/>
    <p:sldId id="361" r:id="rId15"/>
    <p:sldId id="362" r:id="rId16"/>
    <p:sldId id="363" r:id="rId17"/>
    <p:sldId id="365" r:id="rId18"/>
  </p:sldIdLst>
  <p:sldSz cx="9144000" cy="6858000" type="screen4x3"/>
  <p:notesSz cx="7010400" cy="9296400"/>
  <p:custDataLst>
    <p:tags r:id="rId21"/>
  </p:custDataLst>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70"/>
    <a:srgbClr val="FFFF00"/>
    <a:srgbClr val="0D0D0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5" autoAdjust="0"/>
  </p:normalViewPr>
  <p:slideViewPr>
    <p:cSldViewPr>
      <p:cViewPr varScale="1">
        <p:scale>
          <a:sx n="113" d="100"/>
          <a:sy n="113" d="100"/>
        </p:scale>
        <p:origin x="7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21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lgn="r" eaLnBrk="1" hangingPunct="1">
              <a:defRPr sz="1200"/>
            </a:lvl1pPr>
          </a:lstStyle>
          <a:p>
            <a:pPr>
              <a:defRPr/>
            </a:pPr>
            <a:endParaRPr lang="en-US" altLang="en-US"/>
          </a:p>
        </p:txBody>
      </p:sp>
      <p:sp>
        <p:nvSpPr>
          <p:cNvPr id="410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eaLnBrk="1" hangingPunct="1">
              <a:defRPr sz="1200"/>
            </a:lvl1pPr>
          </a:lstStyle>
          <a:p>
            <a:pPr>
              <a:defRPr/>
            </a:pPr>
            <a:endParaRPr lang="en-US" altLang="en-US"/>
          </a:p>
        </p:txBody>
      </p:sp>
      <p:sp>
        <p:nvSpPr>
          <p:cNvPr id="410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lgn="r" eaLnBrk="1" hangingPunct="1">
              <a:defRPr sz="1200"/>
            </a:lvl1pPr>
          </a:lstStyle>
          <a:p>
            <a:pPr>
              <a:defRPr/>
            </a:pPr>
            <a:fld id="{A3E4409A-66FE-4C76-BA70-C5A1077DFB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lgn="r" eaLnBrk="1" hangingPunct="1">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81100" y="696913"/>
            <a:ext cx="4648200"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lgn="r" eaLnBrk="1" hangingPunct="1">
              <a:defRPr sz="1200"/>
            </a:lvl1pPr>
          </a:lstStyle>
          <a:p>
            <a:pPr>
              <a:defRPr/>
            </a:pPr>
            <a:fld id="{DDA85427-CB9A-40E5-9E28-C97FB3A4E4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a:p>
        </p:txBody>
      </p:sp>
      <p:sp>
        <p:nvSpPr>
          <p:cNvPr id="1434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36E191B1-7F17-47E7-B94A-EC99A31B1BB9}" type="slidenum">
              <a:rPr lang="en-US" altLang="en-US" sz="1200" smtClean="0"/>
              <a:pPr/>
              <a:t>16</a:t>
            </a:fld>
            <a:endParaRPr lang="en-US" altLang="en-US" sz="1200"/>
          </a:p>
        </p:txBody>
      </p:sp>
    </p:spTree>
    <p:extLst>
      <p:ext uri="{BB962C8B-B14F-4D97-AF65-F5344CB8AC3E}">
        <p14:creationId xmlns:p14="http://schemas.microsoft.com/office/powerpoint/2010/main" val="3787309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895600"/>
            <a:ext cx="7772400" cy="1089025"/>
          </a:xfrm>
        </p:spPr>
        <p:txBody>
          <a:bodyPr/>
          <a:lstStyle>
            <a:lvl1pPr>
              <a:defRPr/>
            </a:lvl1pPr>
          </a:lstStyle>
          <a:p>
            <a:pPr lvl="0"/>
            <a:r>
              <a:rPr lang="en-US" altLang="en-US" noProof="0" dirty="0"/>
              <a:t>Click to edit Master title style</a:t>
            </a:r>
          </a:p>
        </p:txBody>
      </p:sp>
      <p:sp>
        <p:nvSpPr>
          <p:cNvPr id="8195" name="Rectangle 3"/>
          <p:cNvSpPr>
            <a:spLocks noGrp="1" noChangeArrowheads="1"/>
          </p:cNvSpPr>
          <p:nvPr>
            <p:ph type="subTitle" idx="1"/>
          </p:nvPr>
        </p:nvSpPr>
        <p:spPr>
          <a:xfrm>
            <a:off x="1371600" y="4114800"/>
            <a:ext cx="6400800" cy="990600"/>
          </a:xfrm>
        </p:spPr>
        <p:txBody>
          <a:bodyPr/>
          <a:lstStyle>
            <a:lvl1pPr marL="0" indent="0" algn="ctr">
              <a:buFontTx/>
              <a:buNone/>
              <a:defRPr sz="2000"/>
            </a:lvl1pPr>
          </a:lstStyle>
          <a:p>
            <a:pPr lvl="0"/>
            <a:r>
              <a:rPr lang="en-US" altLang="en-US" noProof="0" dirty="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z="1000"/>
            </a:lvl1pPr>
          </a:lstStyle>
          <a:p>
            <a:pPr>
              <a:defRPr/>
            </a:pPr>
            <a:fld id="{3C6293FF-6302-422F-9DA8-70618AECDA84}" type="datetime1">
              <a:rPr lang="en-US" altLang="en-US"/>
              <a:pPr>
                <a:defRPr/>
              </a:pPr>
              <a:t>6/24/2019</a:t>
            </a:fld>
            <a:endParaRPr lang="en-US" altLang="en-US" dirty="0"/>
          </a:p>
        </p:txBody>
      </p:sp>
      <p:sp>
        <p:nvSpPr>
          <p:cNvPr id="5" name="Rectangle 5"/>
          <p:cNvSpPr>
            <a:spLocks noGrp="1" noChangeArrowheads="1"/>
          </p:cNvSpPr>
          <p:nvPr>
            <p:ph type="ftr" sz="quarter" idx="11"/>
          </p:nvPr>
        </p:nvSpPr>
        <p:spPr bwMode="auto">
          <a:xfrm>
            <a:off x="3124200" y="6248400"/>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sz="1000"/>
            </a:lvl1pPr>
          </a:lstStyle>
          <a:p>
            <a:pPr>
              <a:defRPr/>
            </a:pPr>
            <a:fld id="{7ACDDD5E-CFA0-4750-A6A4-F89C5FA7F662}" type="slidenum">
              <a:rPr lang="en-US" altLang="en-US"/>
              <a:pPr>
                <a:defRPr/>
              </a:pPr>
              <a:t>‹#›</a:t>
            </a:fld>
            <a:endParaRPr lang="en-US" altLang="en-US" dirty="0"/>
          </a:p>
        </p:txBody>
      </p:sp>
    </p:spTree>
    <p:extLst>
      <p:ext uri="{BB962C8B-B14F-4D97-AF65-F5344CB8AC3E}">
        <p14:creationId xmlns:p14="http://schemas.microsoft.com/office/powerpoint/2010/main" val="836226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D75EF2F0-0DCC-4564-BE41-017745BE0145}" type="datetime1">
              <a:rPr lang="en-US" altLang="en-US"/>
              <a:pPr>
                <a:defRPr/>
              </a:pPr>
              <a:t>6/24/2019</a:t>
            </a:fld>
            <a:endParaRPr lang="en-US" altLang="en-US" dirty="0"/>
          </a:p>
        </p:txBody>
      </p:sp>
      <p:sp>
        <p:nvSpPr>
          <p:cNvPr id="5" name="Slide Number Placeholder 6"/>
          <p:cNvSpPr>
            <a:spLocks noGrp="1" noChangeArrowheads="1"/>
          </p:cNvSpPr>
          <p:nvPr>
            <p:ph type="sldNum" sz="quarter" idx="11"/>
          </p:nvPr>
        </p:nvSpPr>
        <p:spPr/>
        <p:txBody>
          <a:bodyPr/>
          <a:lstStyle>
            <a:lvl1pPr>
              <a:defRPr/>
            </a:lvl1pPr>
          </a:lstStyle>
          <a:p>
            <a:pPr>
              <a:defRPr/>
            </a:pPr>
            <a:fld id="{D66B13AB-84C1-4BDD-A8D3-8434627B16F9}" type="slidenum">
              <a:rPr lang="en-US" altLang="en-US"/>
              <a:pPr>
                <a:defRPr/>
              </a:pPr>
              <a:t>‹#›</a:t>
            </a:fld>
            <a:endParaRPr lang="en-US" altLang="en-US" dirty="0"/>
          </a:p>
        </p:txBody>
      </p:sp>
    </p:spTree>
    <p:extLst>
      <p:ext uri="{BB962C8B-B14F-4D97-AF65-F5344CB8AC3E}">
        <p14:creationId xmlns:p14="http://schemas.microsoft.com/office/powerpoint/2010/main" val="316376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609600"/>
            <a:ext cx="17526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609600"/>
            <a:ext cx="5105400" cy="4953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21588C30-58DE-4D07-ABD7-72AE7980CC3A}" type="datetime1">
              <a:rPr lang="en-US" altLang="en-US"/>
              <a:pPr>
                <a:defRPr/>
              </a:pPr>
              <a:t>6/24/2019</a:t>
            </a:fld>
            <a:endParaRPr lang="en-US" altLang="en-US" dirty="0"/>
          </a:p>
        </p:txBody>
      </p:sp>
      <p:sp>
        <p:nvSpPr>
          <p:cNvPr id="5" name="Slide Number Placeholder 6"/>
          <p:cNvSpPr>
            <a:spLocks noGrp="1" noChangeArrowheads="1"/>
          </p:cNvSpPr>
          <p:nvPr>
            <p:ph type="sldNum" sz="quarter" idx="11"/>
          </p:nvPr>
        </p:nvSpPr>
        <p:spPr/>
        <p:txBody>
          <a:bodyPr/>
          <a:lstStyle>
            <a:lvl1pPr>
              <a:defRPr/>
            </a:lvl1pPr>
          </a:lstStyle>
          <a:p>
            <a:pPr>
              <a:defRPr/>
            </a:pPr>
            <a:fld id="{8E672A68-DABB-43D6-9666-8246F7FBEE2B}" type="slidenum">
              <a:rPr lang="en-US" altLang="en-US"/>
              <a:pPr>
                <a:defRPr/>
              </a:pPr>
              <a:t>‹#›</a:t>
            </a:fld>
            <a:endParaRPr lang="en-US" altLang="en-US" dirty="0"/>
          </a:p>
        </p:txBody>
      </p:sp>
    </p:spTree>
    <p:extLst>
      <p:ext uri="{BB962C8B-B14F-4D97-AF65-F5344CB8AC3E}">
        <p14:creationId xmlns:p14="http://schemas.microsoft.com/office/powerpoint/2010/main" val="143401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507163"/>
            <a:ext cx="2133600" cy="323850"/>
          </a:xfrm>
        </p:spPr>
        <p:txBody>
          <a:bodyPr/>
          <a:lstStyle>
            <a:lvl1pPr>
              <a:defRPr sz="1000"/>
            </a:lvl1pPr>
          </a:lstStyle>
          <a:p>
            <a:pPr>
              <a:defRPr/>
            </a:pPr>
            <a:fld id="{3C5867E3-02FB-4E12-8EEF-FB3DF61D490D}" type="datetime1">
              <a:rPr lang="en-US" altLang="en-US"/>
              <a:pPr>
                <a:defRPr/>
              </a:pPr>
              <a:t>6/24/2019</a:t>
            </a:fld>
            <a:endParaRPr lang="en-US" altLang="en-US" dirty="0"/>
          </a:p>
        </p:txBody>
      </p:sp>
      <p:sp>
        <p:nvSpPr>
          <p:cNvPr id="5" name="Rectangle 6"/>
          <p:cNvSpPr>
            <a:spLocks noGrp="1" noChangeArrowheads="1"/>
          </p:cNvSpPr>
          <p:nvPr>
            <p:ph type="sldNum" sz="quarter" idx="11"/>
          </p:nvPr>
        </p:nvSpPr>
        <p:spPr>
          <a:xfrm>
            <a:off x="2743200" y="6507163"/>
            <a:ext cx="2133600" cy="323850"/>
          </a:xfrm>
        </p:spPr>
        <p:txBody>
          <a:bodyPr/>
          <a:lstStyle>
            <a:lvl1pPr algn="r">
              <a:defRPr sz="1000"/>
            </a:lvl1pPr>
          </a:lstStyle>
          <a:p>
            <a:pPr>
              <a:defRPr/>
            </a:pPr>
            <a:fld id="{66E5E636-822F-4555-97A5-7B9E1EF57B6E}" type="slidenum">
              <a:rPr lang="en-US" altLang="en-US"/>
              <a:pPr>
                <a:defRPr/>
              </a:pPr>
              <a:t>‹#›</a:t>
            </a:fld>
            <a:endParaRPr lang="en-US" altLang="en-US" dirty="0"/>
          </a:p>
        </p:txBody>
      </p:sp>
    </p:spTree>
    <p:extLst>
      <p:ext uri="{BB962C8B-B14F-4D97-AF65-F5344CB8AC3E}">
        <p14:creationId xmlns:p14="http://schemas.microsoft.com/office/powerpoint/2010/main" val="314384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652462"/>
          </a:xfrm>
        </p:spPr>
        <p:txBody>
          <a:bodyPr anchor="b"/>
          <a:lstStyle>
            <a:lvl1pPr>
              <a:defRPr sz="2800"/>
            </a:lvl1pPr>
          </a:lstStyle>
          <a:p>
            <a:r>
              <a:rPr lang="en-US" dirty="0"/>
              <a:t>Click to edit Master title style</a:t>
            </a:r>
          </a:p>
        </p:txBody>
      </p:sp>
      <p:sp>
        <p:nvSpPr>
          <p:cNvPr id="3" name="Text Placeholder 2"/>
          <p:cNvSpPr>
            <a:spLocks noGrp="1"/>
          </p:cNvSpPr>
          <p:nvPr>
            <p:ph type="body" idx="1"/>
          </p:nvPr>
        </p:nvSpPr>
        <p:spPr>
          <a:xfrm>
            <a:off x="645224" y="2743200"/>
            <a:ext cx="7886700" cy="1500187"/>
          </a:xfrm>
        </p:spPr>
        <p:txBody>
          <a:bodyPr/>
          <a:lstStyle>
            <a:lvl1pPr marL="0" indent="0">
              <a:buNone/>
              <a:defRPr sz="20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8B3B1A60-51DE-4D5B-9BED-1C1769DE968F}" type="datetime1">
              <a:rPr lang="en-US" altLang="en-US"/>
              <a:pPr>
                <a:defRPr/>
              </a:pPr>
              <a:t>6/24/2019</a:t>
            </a:fld>
            <a:endParaRPr lang="en-US" altLang="en-US" dirty="0"/>
          </a:p>
        </p:txBody>
      </p:sp>
      <p:sp>
        <p:nvSpPr>
          <p:cNvPr id="5" name="Slide Number Placeholder 6"/>
          <p:cNvSpPr>
            <a:spLocks noGrp="1" noChangeArrowheads="1"/>
          </p:cNvSpPr>
          <p:nvPr>
            <p:ph type="sldNum" sz="quarter" idx="11"/>
          </p:nvPr>
        </p:nvSpPr>
        <p:spPr/>
        <p:txBody>
          <a:bodyPr/>
          <a:lstStyle>
            <a:lvl1pPr>
              <a:defRPr/>
            </a:lvl1pPr>
          </a:lstStyle>
          <a:p>
            <a:pPr>
              <a:defRPr/>
            </a:pPr>
            <a:fld id="{9CBE23FE-0440-471F-A1E6-57D07C83221A}" type="slidenum">
              <a:rPr lang="en-US" altLang="en-US"/>
              <a:pPr>
                <a:defRPr/>
              </a:pPr>
              <a:t>‹#›</a:t>
            </a:fld>
            <a:endParaRPr lang="en-US" altLang="en-US" dirty="0"/>
          </a:p>
        </p:txBody>
      </p:sp>
    </p:spTree>
    <p:extLst>
      <p:ext uri="{BB962C8B-B14F-4D97-AF65-F5344CB8AC3E}">
        <p14:creationId xmlns:p14="http://schemas.microsoft.com/office/powerpoint/2010/main" val="161168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1600200"/>
            <a:ext cx="34290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429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945AC639-A999-44D2-B94F-76E4CB622897}" type="datetime1">
              <a:rPr lang="en-US" altLang="en-US"/>
              <a:pPr>
                <a:defRPr/>
              </a:pPr>
              <a:t>6/24/2019</a:t>
            </a:fld>
            <a:endParaRPr lang="en-US" altLang="en-US" dirty="0"/>
          </a:p>
        </p:txBody>
      </p:sp>
      <p:sp>
        <p:nvSpPr>
          <p:cNvPr id="6" name="Slide Number Placeholder 6"/>
          <p:cNvSpPr>
            <a:spLocks noGrp="1" noChangeArrowheads="1"/>
          </p:cNvSpPr>
          <p:nvPr>
            <p:ph type="sldNum" sz="quarter" idx="11"/>
          </p:nvPr>
        </p:nvSpPr>
        <p:spPr/>
        <p:txBody>
          <a:bodyPr/>
          <a:lstStyle>
            <a:lvl1pPr>
              <a:defRPr/>
            </a:lvl1pPr>
          </a:lstStyle>
          <a:p>
            <a:pPr>
              <a:defRPr/>
            </a:pPr>
            <a:fld id="{78186AE1-99BF-4AE3-80AE-46AAF8999BC0}" type="slidenum">
              <a:rPr lang="en-US" altLang="en-US"/>
              <a:pPr>
                <a:defRPr/>
              </a:pPr>
              <a:t>‹#›</a:t>
            </a:fld>
            <a:endParaRPr lang="en-US" altLang="en-US" dirty="0"/>
          </a:p>
        </p:txBody>
      </p:sp>
    </p:spTree>
    <p:extLst>
      <p:ext uri="{BB962C8B-B14F-4D97-AF65-F5344CB8AC3E}">
        <p14:creationId xmlns:p14="http://schemas.microsoft.com/office/powerpoint/2010/main" val="189909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28600"/>
            <a:ext cx="7886700" cy="1316038"/>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698CDFC3-CD36-46E4-A234-C0B92B07CCCF}" type="datetime1">
              <a:rPr lang="en-US" altLang="en-US"/>
              <a:pPr>
                <a:defRPr/>
              </a:pPr>
              <a:t>6/24/2019</a:t>
            </a:fld>
            <a:endParaRPr lang="en-US" altLang="en-US" dirty="0"/>
          </a:p>
        </p:txBody>
      </p:sp>
      <p:sp>
        <p:nvSpPr>
          <p:cNvPr id="8" name="Slide Number Placeholder 6"/>
          <p:cNvSpPr>
            <a:spLocks noGrp="1" noChangeArrowheads="1"/>
          </p:cNvSpPr>
          <p:nvPr>
            <p:ph type="sldNum" sz="quarter" idx="11"/>
          </p:nvPr>
        </p:nvSpPr>
        <p:spPr/>
        <p:txBody>
          <a:bodyPr/>
          <a:lstStyle>
            <a:lvl1pPr>
              <a:defRPr/>
            </a:lvl1pPr>
          </a:lstStyle>
          <a:p>
            <a:pPr>
              <a:defRPr/>
            </a:pPr>
            <a:fld id="{C85469C3-6865-47E2-A43B-C609C28F8B6D}" type="slidenum">
              <a:rPr lang="en-US" altLang="en-US"/>
              <a:pPr>
                <a:defRPr/>
              </a:pPr>
              <a:t>‹#›</a:t>
            </a:fld>
            <a:endParaRPr lang="en-US" altLang="en-US" dirty="0"/>
          </a:p>
        </p:txBody>
      </p:sp>
    </p:spTree>
    <p:extLst>
      <p:ext uri="{BB962C8B-B14F-4D97-AF65-F5344CB8AC3E}">
        <p14:creationId xmlns:p14="http://schemas.microsoft.com/office/powerpoint/2010/main" val="53031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BF9AD7AD-4126-4F9C-8E6C-553AF077EB0B}" type="datetime1">
              <a:rPr lang="en-US" altLang="en-US"/>
              <a:pPr>
                <a:defRPr/>
              </a:pPr>
              <a:t>6/24/2019</a:t>
            </a:fld>
            <a:endParaRPr lang="en-US" altLang="en-US" dirty="0"/>
          </a:p>
        </p:txBody>
      </p:sp>
      <p:sp>
        <p:nvSpPr>
          <p:cNvPr id="4" name="Slide Number Placeholder 6"/>
          <p:cNvSpPr>
            <a:spLocks noGrp="1" noChangeArrowheads="1"/>
          </p:cNvSpPr>
          <p:nvPr>
            <p:ph type="sldNum" sz="quarter" idx="11"/>
          </p:nvPr>
        </p:nvSpPr>
        <p:spPr/>
        <p:txBody>
          <a:bodyPr/>
          <a:lstStyle>
            <a:lvl1pPr>
              <a:defRPr/>
            </a:lvl1pPr>
          </a:lstStyle>
          <a:p>
            <a:pPr>
              <a:defRPr/>
            </a:pPr>
            <a:fld id="{EC825B6E-3C77-47D3-B95E-D214E4F4A442}" type="slidenum">
              <a:rPr lang="en-US" altLang="en-US"/>
              <a:pPr>
                <a:defRPr/>
              </a:pPr>
              <a:t>‹#›</a:t>
            </a:fld>
            <a:endParaRPr lang="en-US" altLang="en-US" dirty="0"/>
          </a:p>
        </p:txBody>
      </p:sp>
    </p:spTree>
    <p:extLst>
      <p:ext uri="{BB962C8B-B14F-4D97-AF65-F5344CB8AC3E}">
        <p14:creationId xmlns:p14="http://schemas.microsoft.com/office/powerpoint/2010/main" val="15792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DF5319F-39AF-4AED-BBD7-1C307F107F83}" type="datetime1">
              <a:rPr lang="en-US" altLang="en-US"/>
              <a:pPr>
                <a:defRPr/>
              </a:pPr>
              <a:t>6/24/2019</a:t>
            </a:fld>
            <a:endParaRPr lang="en-US" altLang="en-US" dirty="0"/>
          </a:p>
        </p:txBody>
      </p:sp>
      <p:sp>
        <p:nvSpPr>
          <p:cNvPr id="3" name="Slide Number Placeholder 6"/>
          <p:cNvSpPr>
            <a:spLocks noGrp="1" noChangeArrowheads="1"/>
          </p:cNvSpPr>
          <p:nvPr>
            <p:ph type="sldNum" sz="quarter" idx="11"/>
          </p:nvPr>
        </p:nvSpPr>
        <p:spPr/>
        <p:txBody>
          <a:bodyPr/>
          <a:lstStyle>
            <a:lvl1pPr>
              <a:defRPr/>
            </a:lvl1pPr>
          </a:lstStyle>
          <a:p>
            <a:pPr>
              <a:defRPr/>
            </a:pPr>
            <a:fld id="{8E3E978C-B898-40EA-AF3C-8101CE2679A2}" type="slidenum">
              <a:rPr lang="en-US" altLang="en-US"/>
              <a:pPr>
                <a:defRPr/>
              </a:pPr>
              <a:t>‹#›</a:t>
            </a:fld>
            <a:endParaRPr lang="en-US" altLang="en-US" dirty="0"/>
          </a:p>
        </p:txBody>
      </p:sp>
    </p:spTree>
    <p:extLst>
      <p:ext uri="{BB962C8B-B14F-4D97-AF65-F5344CB8AC3E}">
        <p14:creationId xmlns:p14="http://schemas.microsoft.com/office/powerpoint/2010/main" val="124691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8F25BD7-1D49-49E6-B2C7-4F42A04389B4}" type="datetime1">
              <a:rPr lang="en-US" altLang="en-US"/>
              <a:pPr>
                <a:defRPr/>
              </a:pPr>
              <a:t>6/24/2019</a:t>
            </a:fld>
            <a:endParaRPr lang="en-US" altLang="en-US" dirty="0"/>
          </a:p>
        </p:txBody>
      </p:sp>
      <p:sp>
        <p:nvSpPr>
          <p:cNvPr id="6" name="Slide Number Placeholder 6"/>
          <p:cNvSpPr>
            <a:spLocks noGrp="1" noChangeArrowheads="1"/>
          </p:cNvSpPr>
          <p:nvPr>
            <p:ph type="sldNum" sz="quarter" idx="11"/>
          </p:nvPr>
        </p:nvSpPr>
        <p:spPr/>
        <p:txBody>
          <a:bodyPr/>
          <a:lstStyle>
            <a:lvl1pPr>
              <a:defRPr/>
            </a:lvl1pPr>
          </a:lstStyle>
          <a:p>
            <a:pPr>
              <a:defRPr/>
            </a:pPr>
            <a:fld id="{B7462F2A-AA19-49C6-9860-5E5C082ACB9F}" type="slidenum">
              <a:rPr lang="en-US" altLang="en-US"/>
              <a:pPr>
                <a:defRPr/>
              </a:pPr>
              <a:t>‹#›</a:t>
            </a:fld>
            <a:endParaRPr lang="en-US" altLang="en-US" dirty="0"/>
          </a:p>
        </p:txBody>
      </p:sp>
    </p:spTree>
    <p:extLst>
      <p:ext uri="{BB962C8B-B14F-4D97-AF65-F5344CB8AC3E}">
        <p14:creationId xmlns:p14="http://schemas.microsoft.com/office/powerpoint/2010/main" val="136350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98FB1C72-C190-4F30-A51E-D40034D45157}" type="datetime1">
              <a:rPr lang="en-US" altLang="en-US"/>
              <a:pPr>
                <a:defRPr/>
              </a:pPr>
              <a:t>6/24/2019</a:t>
            </a:fld>
            <a:endParaRPr lang="en-US" altLang="en-US" dirty="0"/>
          </a:p>
        </p:txBody>
      </p:sp>
      <p:sp>
        <p:nvSpPr>
          <p:cNvPr id="6" name="Slide Number Placeholder 6"/>
          <p:cNvSpPr>
            <a:spLocks noGrp="1" noChangeArrowheads="1"/>
          </p:cNvSpPr>
          <p:nvPr>
            <p:ph type="sldNum" sz="quarter" idx="11"/>
          </p:nvPr>
        </p:nvSpPr>
        <p:spPr/>
        <p:txBody>
          <a:bodyPr/>
          <a:lstStyle>
            <a:lvl1pPr>
              <a:defRPr/>
            </a:lvl1pPr>
          </a:lstStyle>
          <a:p>
            <a:pPr>
              <a:defRPr/>
            </a:pPr>
            <a:fld id="{48E2620A-EAE2-49CE-8B7C-DE1EA07B8FF9}" type="slidenum">
              <a:rPr lang="en-US" altLang="en-US"/>
              <a:pPr>
                <a:defRPr/>
              </a:pPr>
              <a:t>‹#›</a:t>
            </a:fld>
            <a:endParaRPr lang="en-US" altLang="en-US" dirty="0"/>
          </a:p>
        </p:txBody>
      </p:sp>
    </p:spTree>
    <p:extLst>
      <p:ext uri="{BB962C8B-B14F-4D97-AF65-F5344CB8AC3E}">
        <p14:creationId xmlns:p14="http://schemas.microsoft.com/office/powerpoint/2010/main" val="274268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4572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66800" y="1600200"/>
            <a:ext cx="7010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4"/>
          <p:cNvSpPr>
            <a:spLocks noGrp="1" noChangeArrowheads="1"/>
          </p:cNvSpPr>
          <p:nvPr>
            <p:ph type="dt" sz="half" idx="2"/>
          </p:nvPr>
        </p:nvSpPr>
        <p:spPr>
          <a:xfrm>
            <a:off x="457200" y="6534150"/>
            <a:ext cx="2133600" cy="323850"/>
          </a:xfrm>
          <a:prstGeom prst="rect">
            <a:avLst/>
          </a:prstGeom>
          <a:ln/>
        </p:spPr>
        <p:txBody>
          <a:bodyPr/>
          <a:lstStyle>
            <a:lvl1pPr>
              <a:defRPr sz="1000"/>
            </a:lvl1pPr>
          </a:lstStyle>
          <a:p>
            <a:pPr>
              <a:defRPr/>
            </a:pPr>
            <a:fld id="{273DAFF7-D2E5-4690-B5C5-65B7EC068A29}" type="datetime1">
              <a:rPr lang="en-US" altLang="en-US"/>
              <a:pPr>
                <a:defRPr/>
              </a:pPr>
              <a:t>6/24/2019</a:t>
            </a:fld>
            <a:endParaRPr lang="en-US" altLang="en-US" dirty="0"/>
          </a:p>
        </p:txBody>
      </p:sp>
      <p:sp>
        <p:nvSpPr>
          <p:cNvPr id="7" name="Slide Number Placeholder 6"/>
          <p:cNvSpPr>
            <a:spLocks noGrp="1" noChangeArrowheads="1"/>
          </p:cNvSpPr>
          <p:nvPr>
            <p:ph type="sldNum" sz="quarter" idx="4"/>
          </p:nvPr>
        </p:nvSpPr>
        <p:spPr>
          <a:xfrm>
            <a:off x="2743200" y="6534150"/>
            <a:ext cx="2133600" cy="323850"/>
          </a:xfrm>
          <a:prstGeom prst="rect">
            <a:avLst/>
          </a:prstGeom>
          <a:ln/>
        </p:spPr>
        <p:txBody>
          <a:bodyPr/>
          <a:lstStyle>
            <a:lvl1pPr algn="r">
              <a:defRPr sz="1000"/>
            </a:lvl1pPr>
          </a:lstStyle>
          <a:p>
            <a:pPr>
              <a:defRPr/>
            </a:pPr>
            <a:fld id="{B783F8FE-6639-44E0-BD72-DAE3E77781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hf hdr="0" ftr="0"/>
  <p:txStyles>
    <p:titleStyle>
      <a:lvl1pPr algn="ctr" rtl="0" eaLnBrk="0" fontAlgn="base" hangingPunct="0">
        <a:spcBef>
          <a:spcPct val="0"/>
        </a:spcBef>
        <a:spcAft>
          <a:spcPct val="0"/>
        </a:spcAft>
        <a:defRPr sz="2800" b="1" kern="1200">
          <a:solidFill>
            <a:srgbClr val="191970"/>
          </a:solidFill>
          <a:latin typeface="+mj-lt"/>
          <a:ea typeface="+mj-ea"/>
          <a:cs typeface="+mj-cs"/>
        </a:defRPr>
      </a:lvl1pPr>
      <a:lvl2pPr algn="ctr" rtl="0" eaLnBrk="0" fontAlgn="base" hangingPunct="0">
        <a:spcBef>
          <a:spcPct val="0"/>
        </a:spcBef>
        <a:spcAft>
          <a:spcPct val="0"/>
        </a:spcAft>
        <a:defRPr sz="2800" b="1">
          <a:solidFill>
            <a:srgbClr val="19197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rgbClr val="19197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rgbClr val="19197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rgbClr val="191970"/>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200" b="1">
          <a:solidFill>
            <a:srgbClr val="191970"/>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3200" b="1">
          <a:solidFill>
            <a:srgbClr val="191970"/>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3200" b="1">
          <a:solidFill>
            <a:srgbClr val="191970"/>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3200" b="1">
          <a:solidFill>
            <a:srgbClr val="19197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image" Target="../media/image17.png"/><Relationship Id="rId3" Type="http://schemas.openxmlformats.org/officeDocument/2006/relationships/tags" Target="../tags/tag15.xml"/><Relationship Id="rId21" Type="http://schemas.openxmlformats.org/officeDocument/2006/relationships/slideLayout" Target="../slideLayouts/slideLayout2.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image" Target="../media/image16.png"/><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vmlDrawing" Target="../drawings/vmlDrawing7.v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15.png"/><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image" Target="../media/image3.emf"/><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4.xml"/><Relationship Id="rId7" Type="http://schemas.openxmlformats.org/officeDocument/2006/relationships/image" Target="../media/image17.png"/><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9.png"/><Relationship Id="rId2" Type="http://schemas.openxmlformats.org/officeDocument/2006/relationships/tags" Target="../tags/tag35.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8.xml"/><Relationship Id="rId7" Type="http://schemas.openxmlformats.org/officeDocument/2006/relationships/image" Target="../media/image20.jpeg"/><Relationship Id="rId2" Type="http://schemas.openxmlformats.org/officeDocument/2006/relationships/tags" Target="../tags/tag37.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9.xml"/><Relationship Id="rId7" Type="http://schemas.openxmlformats.org/officeDocument/2006/relationships/image" Target="../media/image9.gi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Layout" Target="../slideLayouts/slideLayout2.xml"/><Relationship Id="rId9"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1.xml"/><Relationship Id="rId7" Type="http://schemas.openxmlformats.org/officeDocument/2006/relationships/image" Target="../media/image12.jpe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4.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6" hidden="1"/>
          <p:cNvGraphicFramePr>
            <a:graphicFrameLocks noChangeAspect="1"/>
          </p:cNvGraphicFramePr>
          <p:nvPr>
            <p:custDataLst>
              <p:tags r:id="rId2"/>
            </p:custDataLst>
            <p:extLst>
              <p:ext uri="{D42A27DB-BD31-4B8C-83A1-F6EECF244321}">
                <p14:modId xmlns:p14="http://schemas.microsoft.com/office/powerpoint/2010/main" val="22698390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1" name="think-cell Slide" r:id="rId5" imgW="378" imgH="379" progId="TCLayout.ActiveDocument.1">
                  <p:embed/>
                </p:oleObj>
              </mc:Choice>
              <mc:Fallback>
                <p:oleObj name="think-cell Slide" r:id="rId5" imgW="378" imgH="379" progId="TCLayout.ActiveDocument.1">
                  <p:embed/>
                  <p:pic>
                    <p:nvPicPr>
                      <p:cNvPr id="0"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0">
            <a:noAutofit/>
          </a:bodyPr>
          <a:lstStyle/>
          <a:p>
            <a:pPr eaLnBrk="1" hangingPunct="1">
              <a:defRPr/>
            </a:pPr>
            <a:endParaRPr lang="en-US" sz="2800" b="1" dirty="0">
              <a:ea typeface="+mj-ea"/>
              <a:sym typeface="Arial" panose="020B0604020202020204" pitchFamily="34" charset="0"/>
            </a:endParaRPr>
          </a:p>
        </p:txBody>
      </p:sp>
      <p:sp>
        <p:nvSpPr>
          <p:cNvPr id="6148" name="Title 1"/>
          <p:cNvSpPr>
            <a:spLocks noGrp="1"/>
          </p:cNvSpPr>
          <p:nvPr>
            <p:ph type="ctrTitle"/>
          </p:nvPr>
        </p:nvSpPr>
        <p:spPr/>
        <p:txBody>
          <a:bodyPr/>
          <a:lstStyle/>
          <a:p>
            <a:r>
              <a:rPr lang="en-US" dirty="0"/>
              <a:t>Improving Retention and Graduation Rates through Student GPS, Performance Dialogs and Putting Students First</a:t>
            </a:r>
            <a:endParaRPr lang="en-US" altLang="en-US" dirty="0"/>
          </a:p>
        </p:txBody>
      </p:sp>
      <p:sp>
        <p:nvSpPr>
          <p:cNvPr id="6149" name="Subtitle 2"/>
          <p:cNvSpPr>
            <a:spLocks noGrp="1"/>
          </p:cNvSpPr>
          <p:nvPr>
            <p:ph type="subTitle" idx="1"/>
          </p:nvPr>
        </p:nvSpPr>
        <p:spPr>
          <a:xfrm>
            <a:off x="1371600" y="4419600"/>
            <a:ext cx="6400800" cy="990600"/>
          </a:xfrm>
        </p:spPr>
        <p:txBody>
          <a:bodyPr/>
          <a:lstStyle/>
          <a:p>
            <a:r>
              <a:rPr lang="en-US" altLang="en-US" dirty="0"/>
              <a:t>Eastern Maine Community College</a:t>
            </a:r>
          </a:p>
        </p:txBody>
      </p:sp>
      <p:sp>
        <p:nvSpPr>
          <p:cNvPr id="615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4194585C-C02C-4D53-9AA2-463A3AFCD15A}" type="datetime1">
              <a:rPr lang="en-US" altLang="en-US" sz="1000" smtClean="0"/>
              <a:pPr>
                <a:spcBef>
                  <a:spcPct val="0"/>
                </a:spcBef>
                <a:buFontTx/>
                <a:buNone/>
              </a:pPr>
              <a:t>6/24/2019</a:t>
            </a:fld>
            <a:endParaRPr lang="en-US" altLang="en-US" sz="1000"/>
          </a:p>
        </p:txBody>
      </p:sp>
      <p:sp>
        <p:nvSpPr>
          <p:cNvPr id="61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C14CA830-CA2A-4ED6-A361-6BEC249FA9B5}" type="slidenum">
              <a:rPr lang="en-US" altLang="en-US" sz="1000" smtClean="0"/>
              <a:pPr>
                <a:spcBef>
                  <a:spcPct val="0"/>
                </a:spcBef>
                <a:buFontTx/>
                <a:buNone/>
              </a:pPr>
              <a:t>1</a:t>
            </a:fld>
            <a:endParaRPr lang="en-US" altLang="en-US"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7496462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10" name="think-cell Slide" r:id="rId22" imgW="378" imgH="379" progId="TCLayout.ActiveDocument.1">
                  <p:embed/>
                </p:oleObj>
              </mc:Choice>
              <mc:Fallback>
                <p:oleObj name="think-cell Slide" r:id="rId22" imgW="378" imgH="379" progId="TCLayout.ActiveDocument.1">
                  <p:embed/>
                  <p:pic>
                    <p:nvPicPr>
                      <p:cNvPr id="12" name="Object 11"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eaLnBrk="1" hangingPunct="1"/>
            <a:endParaRPr kumimoji="0" lang="en-US" sz="2200" b="1" u="none" strike="noStrike" cap="none" normalizeH="0" dirty="0">
              <a:ln>
                <a:noFill/>
              </a:ln>
              <a:solidFill>
                <a:schemeClr val="tx1"/>
              </a:solidFill>
              <a:effectLst/>
              <a:ea typeface="+mj-ea"/>
              <a:sym typeface="Arial" panose="020B0604020202020204" pitchFamily="34" charset="0"/>
            </a:endParaRPr>
          </a:p>
        </p:txBody>
      </p:sp>
      <p:sp>
        <p:nvSpPr>
          <p:cNvPr id="2" name="Title 1"/>
          <p:cNvSpPr>
            <a:spLocks noGrp="1"/>
          </p:cNvSpPr>
          <p:nvPr>
            <p:ph type="title"/>
          </p:nvPr>
        </p:nvSpPr>
        <p:spPr>
          <a:xfrm>
            <a:off x="152400" y="228600"/>
            <a:ext cx="8763000" cy="609600"/>
          </a:xfrm>
        </p:spPr>
        <p:txBody>
          <a:bodyPr/>
          <a:lstStyle/>
          <a:p>
            <a:r>
              <a:rPr lang="en-US" sz="2200" dirty="0"/>
              <a:t>GPS strategies represent levers from which we forward our success agenda</a:t>
            </a:r>
          </a:p>
        </p:txBody>
      </p:sp>
      <p:sp>
        <p:nvSpPr>
          <p:cNvPr id="4" name="Date Placeholder 3"/>
          <p:cNvSpPr>
            <a:spLocks noGrp="1"/>
          </p:cNvSpPr>
          <p:nvPr>
            <p:ph type="dt" sz="half" idx="10"/>
          </p:nvPr>
        </p:nvSpPr>
        <p:spPr/>
        <p:txBody>
          <a:bodyPr/>
          <a:lstStyle/>
          <a:p>
            <a:pPr>
              <a:defRPr/>
            </a:pPr>
            <a:fld id="{EDC46DCD-9DCE-446B-881F-E3F360E388F6}" type="datetime1">
              <a:rPr lang="en-US" altLang="en-US" smtClean="0"/>
              <a:pPr>
                <a:defRPr/>
              </a:pPr>
              <a:t>6/24/2019</a:t>
            </a:fld>
            <a:endParaRPr lang="en-US" altLang="en-US" dirty="0"/>
          </a:p>
        </p:txBody>
      </p:sp>
      <p:sp>
        <p:nvSpPr>
          <p:cNvPr id="5" name="Slide Number Placeholder 4"/>
          <p:cNvSpPr>
            <a:spLocks noGrp="1"/>
          </p:cNvSpPr>
          <p:nvPr>
            <p:ph type="sldNum" sz="quarter" idx="11"/>
          </p:nvPr>
        </p:nvSpPr>
        <p:spPr/>
        <p:txBody>
          <a:bodyPr/>
          <a:lstStyle/>
          <a:p>
            <a:pPr>
              <a:defRPr/>
            </a:pPr>
            <a:fld id="{9EAB572E-BE81-4A43-A8FB-9A43209D89F7}" type="slidenum">
              <a:rPr lang="en-US" altLang="en-US" smtClean="0"/>
              <a:pPr>
                <a:defRPr/>
              </a:pPr>
              <a:t>10</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867018793"/>
              </p:ext>
            </p:extLst>
          </p:nvPr>
        </p:nvGraphicFramePr>
        <p:xfrm>
          <a:off x="132735" y="921861"/>
          <a:ext cx="8991600" cy="4953000"/>
        </p:xfrm>
        <a:graphic>
          <a:graphicData uri="http://schemas.openxmlformats.org/drawingml/2006/table">
            <a:tbl>
              <a:tblPr firstRow="1" bandRow="1">
                <a:tableStyleId>{5940675A-B579-460E-94D1-54222C63F5DA}</a:tableStyleId>
              </a:tblPr>
              <a:tblGrid>
                <a:gridCol w="2673178">
                  <a:extLst>
                    <a:ext uri="{9D8B030D-6E8A-4147-A177-3AD203B41FA5}">
                      <a16:colId xmlns:a16="http://schemas.microsoft.com/office/drawing/2014/main" val="1322409088"/>
                    </a:ext>
                  </a:extLst>
                </a:gridCol>
                <a:gridCol w="6318422">
                  <a:extLst>
                    <a:ext uri="{9D8B030D-6E8A-4147-A177-3AD203B41FA5}">
                      <a16:colId xmlns:a16="http://schemas.microsoft.com/office/drawing/2014/main" val="1177934972"/>
                    </a:ext>
                  </a:extLst>
                </a:gridCol>
              </a:tblGrid>
              <a:tr h="370840">
                <a:tc gridSpan="2">
                  <a:txBody>
                    <a:bodyPr/>
                    <a:lstStyle/>
                    <a:p>
                      <a:pPr lvl="1"/>
                      <a:r>
                        <a:rPr lang="en-US" b="1" dirty="0">
                          <a:solidFill>
                            <a:schemeClr val="bg1"/>
                          </a:solidFill>
                        </a:rPr>
                        <a:t>Pathway Relevance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solidFill>
                  </a:tcPr>
                </a:tc>
                <a:tc hMerge="1">
                  <a:txBody>
                    <a:bodyPr/>
                    <a:lstStyle/>
                    <a:p>
                      <a:endParaRPr lang="en-US" dirty="0"/>
                    </a:p>
                  </a:txBody>
                  <a:tcPr/>
                </a:tc>
                <a:extLst>
                  <a:ext uri="{0D108BD9-81ED-4DB2-BD59-A6C34878D82A}">
                    <a16:rowId xmlns:a16="http://schemas.microsoft.com/office/drawing/2014/main" val="305255452"/>
                  </a:ext>
                </a:extLst>
              </a:tr>
              <a:tr h="370840">
                <a:tc>
                  <a:txBody>
                    <a:bodyPr/>
                    <a:lstStyle/>
                    <a:p>
                      <a:pPr marL="285750" indent="-285750">
                        <a:buFont typeface="Arial" panose="020B0604020202020204" pitchFamily="34" charset="0"/>
                        <a:buChar char="•"/>
                      </a:pPr>
                      <a:r>
                        <a:rPr lang="en-US" b="1" dirty="0">
                          <a:solidFill>
                            <a:schemeClr val="accent2">
                              <a:lumMod val="75000"/>
                            </a:schemeClr>
                          </a:solidFill>
                        </a:rPr>
                        <a:t>Purpose First</a:t>
                      </a:r>
                    </a:p>
                    <a:p>
                      <a:pPr marL="285750" indent="-285750">
                        <a:buFont typeface="Arial" panose="020B0604020202020204" pitchFamily="34" charset="0"/>
                        <a:buChar char="•"/>
                      </a:pPr>
                      <a:r>
                        <a:rPr lang="en-US" b="1" dirty="0">
                          <a:solidFill>
                            <a:schemeClr val="accent2">
                              <a:lumMod val="75000"/>
                            </a:schemeClr>
                          </a:solidFill>
                        </a:rPr>
                        <a:t>Math Pathways</a:t>
                      </a:r>
                    </a:p>
                    <a:p>
                      <a:pPr marL="285750" indent="-285750">
                        <a:buFont typeface="Arial" panose="020B0604020202020204" pitchFamily="34" charset="0"/>
                        <a:buChar char="•"/>
                      </a:pPr>
                      <a:r>
                        <a:rPr lang="en-US" b="1" dirty="0">
                          <a:solidFill>
                            <a:schemeClr val="accent2">
                              <a:lumMod val="75000"/>
                            </a:schemeClr>
                          </a:solidFill>
                        </a:rPr>
                        <a:t>Guided Pathways</a:t>
                      </a:r>
                      <a:endParaRPr lang="en-US" dirty="0">
                        <a:solidFill>
                          <a:schemeClr val="accent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85750" indent="-285750">
                        <a:buFont typeface="Arial" panose="020B0604020202020204" pitchFamily="34" charset="0"/>
                        <a:buChar char="•"/>
                      </a:pPr>
                      <a:r>
                        <a:rPr lang="en-US" dirty="0"/>
                        <a:t>All students</a:t>
                      </a:r>
                      <a:r>
                        <a:rPr lang="en-US" baseline="0" dirty="0"/>
                        <a:t> access Career Coach technology in advising process for purpose-driven decision-making</a:t>
                      </a:r>
                    </a:p>
                    <a:p>
                      <a:pPr marL="285750" indent="-285750">
                        <a:buFont typeface="Arial" panose="020B0604020202020204" pitchFamily="34" charset="0"/>
                        <a:buChar char="•"/>
                      </a:pPr>
                      <a:r>
                        <a:rPr lang="en-US" baseline="0" dirty="0"/>
                        <a:t>Math pathways in place at most Colleges, with co-requisites designed from them</a:t>
                      </a:r>
                    </a:p>
                    <a:p>
                      <a:pPr marL="285750" indent="-285750">
                        <a:buFont typeface="Arial" panose="020B0604020202020204" pitchFamily="34" charset="0"/>
                        <a:buChar char="•"/>
                      </a:pPr>
                      <a:r>
                        <a:rPr lang="en-US" baseline="0" dirty="0"/>
                        <a:t>All programs of study mapped, semester-by-semester</a:t>
                      </a:r>
                    </a:p>
                    <a:p>
                      <a:pPr marL="285750" indent="-285750">
                        <a:buFont typeface="Arial" panose="020B0604020202020204" pitchFamily="34" charset="0"/>
                        <a:buChar char="•"/>
                      </a:pPr>
                      <a:r>
                        <a:rPr lang="en-US" baseline="0" dirty="0"/>
                        <a:t>Transferable first-semester success courses for all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24554479"/>
                  </a:ext>
                </a:extLst>
              </a:tr>
              <a:tr h="370840">
                <a:tc gridSpan="2">
                  <a:txBody>
                    <a:bodyPr/>
                    <a:lstStyle/>
                    <a:p>
                      <a:pPr lvl="1"/>
                      <a:r>
                        <a:rPr lang="en-US" b="1" dirty="0">
                          <a:solidFill>
                            <a:schemeClr val="bg1"/>
                          </a:solidFill>
                        </a:rPr>
                        <a:t>Pathway Intentionality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2"/>
                    </a:solidFill>
                  </a:tcPr>
                </a:tc>
                <a:tc hMerge="1">
                  <a:txBody>
                    <a:bodyPr/>
                    <a:lstStyle/>
                    <a:p>
                      <a:endParaRPr lang="en-US" dirty="0"/>
                    </a:p>
                  </a:txBody>
                  <a:tcPr/>
                </a:tc>
                <a:extLst>
                  <a:ext uri="{0D108BD9-81ED-4DB2-BD59-A6C34878D82A}">
                    <a16:rowId xmlns:a16="http://schemas.microsoft.com/office/drawing/2014/main" val="634694005"/>
                  </a:ext>
                </a:extLst>
              </a:tr>
              <a:tr h="370840">
                <a:tc>
                  <a:txBody>
                    <a:bodyPr/>
                    <a:lstStyle/>
                    <a:p>
                      <a:pPr marL="285750" indent="-285750">
                        <a:buFont typeface="Arial" panose="020B0604020202020204" pitchFamily="34" charset="0"/>
                        <a:buChar char="•"/>
                      </a:pPr>
                      <a:r>
                        <a:rPr lang="en-US" sz="1600" b="1" dirty="0">
                          <a:solidFill>
                            <a:schemeClr val="accent2">
                              <a:lumMod val="75000"/>
                            </a:schemeClr>
                          </a:solidFill>
                        </a:rPr>
                        <a:t>Structured</a:t>
                      </a:r>
                      <a:r>
                        <a:rPr lang="en-US" sz="1600" b="1" baseline="0" dirty="0">
                          <a:solidFill>
                            <a:schemeClr val="accent2">
                              <a:lumMod val="75000"/>
                            </a:schemeClr>
                          </a:solidFill>
                        </a:rPr>
                        <a:t> Schedules </a:t>
                      </a:r>
                      <a:endParaRPr lang="en-US" sz="1600" b="1" dirty="0">
                        <a:solidFill>
                          <a:schemeClr val="accent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85750" indent="-285750">
                        <a:buFont typeface="Arial" panose="020B0604020202020204" pitchFamily="34" charset="0"/>
                        <a:buChar char="•"/>
                      </a:pPr>
                      <a:r>
                        <a:rPr lang="en-US" dirty="0"/>
                        <a:t>Seven common focus areas, including </a:t>
                      </a:r>
                      <a:r>
                        <a:rPr lang="en-US" baseline="0" dirty="0"/>
                        <a:t>with K-12</a:t>
                      </a:r>
                    </a:p>
                    <a:p>
                      <a:pPr marL="285750" indent="-285750">
                        <a:buFont typeface="Arial" panose="020B0604020202020204" pitchFamily="34" charset="0"/>
                        <a:buChar char="•"/>
                      </a:pPr>
                      <a:r>
                        <a:rPr lang="en-US" dirty="0"/>
                        <a:t>Introducing technology to all Colleges to ensure all students register onto semester-by-semester</a:t>
                      </a:r>
                      <a:r>
                        <a:rPr lang="en-US" baseline="0" dirty="0"/>
                        <a:t> plans</a:t>
                      </a:r>
                    </a:p>
                    <a:p>
                      <a:pPr marL="285750" indent="-285750">
                        <a:buFont typeface="Arial" panose="020B0604020202020204" pitchFamily="34" charset="0"/>
                        <a:buChar char="•"/>
                      </a:pPr>
                      <a:r>
                        <a:rPr lang="en-US" baseline="0" dirty="0"/>
                        <a:t>Enabling predictive and block scheduling</a:t>
                      </a:r>
                    </a:p>
                    <a:p>
                      <a:pPr marL="285750" indent="-285750">
                        <a:buFont typeface="Arial" panose="020B0604020202020204" pitchFamily="34" charset="0"/>
                        <a:buChar char="•"/>
                      </a:pPr>
                      <a:r>
                        <a:rPr lang="en-US" baseline="0" dirty="0"/>
                        <a:t>Enabling measures around plan quality</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709695480"/>
                  </a:ext>
                </a:extLst>
              </a:tr>
              <a:tr h="370840">
                <a:tc gridSpan="2">
                  <a:txBody>
                    <a:bodyPr/>
                    <a:lstStyle/>
                    <a:p>
                      <a:pPr lvl="1"/>
                      <a:r>
                        <a:rPr lang="en-US" b="1" dirty="0">
                          <a:solidFill>
                            <a:schemeClr val="bg1"/>
                          </a:solidFill>
                        </a:rPr>
                        <a:t>Pathway Pace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2"/>
                    </a:solidFill>
                  </a:tcPr>
                </a:tc>
                <a:tc hMerge="1">
                  <a:txBody>
                    <a:bodyPr/>
                    <a:lstStyle/>
                    <a:p>
                      <a:endParaRPr lang="en-US" dirty="0"/>
                    </a:p>
                  </a:txBody>
                  <a:tcPr/>
                </a:tc>
                <a:extLst>
                  <a:ext uri="{0D108BD9-81ED-4DB2-BD59-A6C34878D82A}">
                    <a16:rowId xmlns:a16="http://schemas.microsoft.com/office/drawing/2014/main" val="1185951861"/>
                  </a:ext>
                </a:extLst>
              </a:tr>
              <a:tr h="370840">
                <a:tc>
                  <a:txBody>
                    <a:bodyPr/>
                    <a:lstStyle/>
                    <a:p>
                      <a:pPr marL="285750" indent="-285750">
                        <a:buFont typeface="Arial" panose="020B0604020202020204" pitchFamily="34" charset="0"/>
                        <a:buChar char="•"/>
                      </a:pPr>
                      <a:r>
                        <a:rPr lang="en-US" b="1" dirty="0">
                          <a:solidFill>
                            <a:schemeClr val="accent2">
                              <a:lumMod val="75000"/>
                            </a:schemeClr>
                          </a:solidFill>
                        </a:rPr>
                        <a:t>Co-requisites</a:t>
                      </a:r>
                    </a:p>
                    <a:p>
                      <a:pPr marL="285750" indent="-285750">
                        <a:buFont typeface="Arial" panose="020B0604020202020204" pitchFamily="34" charset="0"/>
                        <a:buChar char="•"/>
                      </a:pPr>
                      <a:r>
                        <a:rPr lang="en-US" b="1" dirty="0">
                          <a:solidFill>
                            <a:schemeClr val="accent2">
                              <a:lumMod val="75000"/>
                            </a:schemeClr>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Co-requisites impact majority of students by Fall 2018</a:t>
                      </a:r>
                    </a:p>
                    <a:p>
                      <a:pPr marL="285750" indent="-285750">
                        <a:buFont typeface="Arial" panose="020B0604020202020204" pitchFamily="34" charset="0"/>
                        <a:buChar char="•"/>
                      </a:pPr>
                      <a:r>
                        <a:rPr lang="en-US" dirty="0"/>
                        <a:t>15/30 credits the new normal</a:t>
                      </a:r>
                      <a:r>
                        <a:rPr lang="en-US" baseline="0" dirty="0"/>
                        <a:t> for full-time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885984679"/>
                  </a:ext>
                </a:extLst>
              </a:tr>
            </a:tbl>
          </a:graphicData>
        </a:graphic>
      </p:graphicFrame>
      <p:pic>
        <p:nvPicPr>
          <p:cNvPr id="7" name="Picture 2" descr="http://completecollege.org/wp-content/uploads/2015/02/15-to-finish-logo-copy.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7995" y="5577074"/>
            <a:ext cx="1295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sd-prd-images.s3.amazonaws.com/prd/test-uisapp2/20150702T0517527292217_1425074490653_EAB-Logo_Pantone-2.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25695" y="3813323"/>
            <a:ext cx="1588008"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economicmodeling.com/wp-content/uploads/2016/05/logo.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97782" y="2315051"/>
            <a:ext cx="1093018" cy="4098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custDataLst>
              <p:tags r:id="rId4"/>
            </p:custDataLst>
          </p:nvPr>
        </p:nvSpPr>
        <p:spPr bwMode="auto">
          <a:xfrm>
            <a:off x="2881313" y="1408113"/>
            <a:ext cx="187325" cy="18732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Arc 10"/>
          <p:cNvSpPr/>
          <p:nvPr>
            <p:custDataLst>
              <p:tags r:id="rId5"/>
            </p:custDataLst>
          </p:nvPr>
        </p:nvSpPr>
        <p:spPr bwMode="gray">
          <a:xfrm>
            <a:off x="2881314" y="1408113"/>
            <a:ext cx="187324" cy="187326"/>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Oval 12"/>
          <p:cNvSpPr/>
          <p:nvPr>
            <p:custDataLst>
              <p:tags r:id="rId6"/>
            </p:custDataLst>
          </p:nvPr>
        </p:nvSpPr>
        <p:spPr bwMode="auto">
          <a:xfrm>
            <a:off x="2881313" y="1941513"/>
            <a:ext cx="187325" cy="18732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Arc 13"/>
          <p:cNvSpPr/>
          <p:nvPr>
            <p:custDataLst>
              <p:tags r:id="rId7"/>
            </p:custDataLst>
          </p:nvPr>
        </p:nvSpPr>
        <p:spPr bwMode="gray">
          <a:xfrm>
            <a:off x="2881313" y="1941513"/>
            <a:ext cx="187324" cy="187324"/>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Oval 14"/>
          <p:cNvSpPr/>
          <p:nvPr>
            <p:custDataLst>
              <p:tags r:id="rId8"/>
            </p:custDataLst>
          </p:nvPr>
        </p:nvSpPr>
        <p:spPr bwMode="auto">
          <a:xfrm>
            <a:off x="2881313" y="2474913"/>
            <a:ext cx="187325" cy="187325"/>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Oval 21"/>
          <p:cNvSpPr/>
          <p:nvPr>
            <p:custDataLst>
              <p:tags r:id="rId9"/>
            </p:custDataLst>
          </p:nvPr>
        </p:nvSpPr>
        <p:spPr bwMode="auto">
          <a:xfrm>
            <a:off x="2881313" y="3486150"/>
            <a:ext cx="187325" cy="187325"/>
          </a:xfrm>
          <a:prstGeom prst="ellipse">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4" name="Oval 23"/>
          <p:cNvSpPr/>
          <p:nvPr>
            <p:custDataLst>
              <p:tags r:id="rId10"/>
            </p:custDataLst>
          </p:nvPr>
        </p:nvSpPr>
        <p:spPr bwMode="auto">
          <a:xfrm>
            <a:off x="2881313" y="4303713"/>
            <a:ext cx="187325" cy="18732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Arc 25"/>
          <p:cNvSpPr/>
          <p:nvPr>
            <p:custDataLst>
              <p:tags r:id="rId11"/>
            </p:custDataLst>
          </p:nvPr>
        </p:nvSpPr>
        <p:spPr bwMode="gray">
          <a:xfrm>
            <a:off x="2881313" y="4303713"/>
            <a:ext cx="187325" cy="187325"/>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Oval 26"/>
          <p:cNvSpPr/>
          <p:nvPr>
            <p:custDataLst>
              <p:tags r:id="rId12"/>
            </p:custDataLst>
          </p:nvPr>
        </p:nvSpPr>
        <p:spPr bwMode="auto">
          <a:xfrm>
            <a:off x="2881313" y="4621213"/>
            <a:ext cx="187325" cy="18732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9" name="Oval 28"/>
          <p:cNvSpPr/>
          <p:nvPr>
            <p:custDataLst>
              <p:tags r:id="rId13"/>
            </p:custDataLst>
          </p:nvPr>
        </p:nvSpPr>
        <p:spPr bwMode="auto">
          <a:xfrm>
            <a:off x="2881313" y="5370513"/>
            <a:ext cx="187325" cy="18732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0" name="Arc 29"/>
          <p:cNvSpPr/>
          <p:nvPr>
            <p:custDataLst>
              <p:tags r:id="rId14"/>
            </p:custDataLst>
          </p:nvPr>
        </p:nvSpPr>
        <p:spPr bwMode="gray">
          <a:xfrm>
            <a:off x="2881313" y="5370513"/>
            <a:ext cx="187325" cy="187325"/>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Oval 30"/>
          <p:cNvSpPr/>
          <p:nvPr>
            <p:custDataLst>
              <p:tags r:id="rId15"/>
            </p:custDataLst>
          </p:nvPr>
        </p:nvSpPr>
        <p:spPr bwMode="auto">
          <a:xfrm>
            <a:off x="2881313" y="5599113"/>
            <a:ext cx="187325" cy="18732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2" name="Arc 31"/>
          <p:cNvSpPr/>
          <p:nvPr>
            <p:custDataLst>
              <p:tags r:id="rId16"/>
            </p:custDataLst>
          </p:nvPr>
        </p:nvSpPr>
        <p:spPr bwMode="gray">
          <a:xfrm>
            <a:off x="2881314" y="5599113"/>
            <a:ext cx="187324" cy="187326"/>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8" name="Oval 27"/>
          <p:cNvSpPr/>
          <p:nvPr>
            <p:custDataLst>
              <p:tags r:id="rId17"/>
            </p:custDataLst>
          </p:nvPr>
        </p:nvSpPr>
        <p:spPr bwMode="auto">
          <a:xfrm>
            <a:off x="2881313" y="2728913"/>
            <a:ext cx="187325" cy="18732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3" name="Arc 32"/>
          <p:cNvSpPr/>
          <p:nvPr>
            <p:custDataLst>
              <p:tags r:id="rId18"/>
            </p:custDataLst>
          </p:nvPr>
        </p:nvSpPr>
        <p:spPr bwMode="gray">
          <a:xfrm>
            <a:off x="2881313" y="2728913"/>
            <a:ext cx="187324" cy="187324"/>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4" name="Oval 33"/>
          <p:cNvSpPr/>
          <p:nvPr>
            <p:custDataLst>
              <p:tags r:id="rId19"/>
            </p:custDataLst>
          </p:nvPr>
        </p:nvSpPr>
        <p:spPr bwMode="auto">
          <a:xfrm>
            <a:off x="2881313" y="3817938"/>
            <a:ext cx="187325" cy="18732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Arc 34"/>
          <p:cNvSpPr/>
          <p:nvPr>
            <p:custDataLst>
              <p:tags r:id="rId20"/>
            </p:custDataLst>
          </p:nvPr>
        </p:nvSpPr>
        <p:spPr bwMode="gray">
          <a:xfrm>
            <a:off x="2881313" y="3817938"/>
            <a:ext cx="187324" cy="187324"/>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54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8CF010A-67B4-44FF-9AFF-DBE9D90F0564}" type="slidenum">
              <a:rPr lang="en-US" smtClean="0">
                <a:solidFill>
                  <a:prstClr val="black"/>
                </a:solidFill>
              </a:rPr>
              <a:pPr/>
              <a:t>11</a:t>
            </a:fld>
            <a:endParaRPr lang="en-US" dirty="0">
              <a:solidFill>
                <a:prstClr val="black"/>
              </a:solidFill>
            </a:endParaRPr>
          </a:p>
        </p:txBody>
      </p:sp>
      <p:graphicFrame>
        <p:nvGraphicFramePr>
          <p:cNvPr id="5" name="Table 4"/>
          <p:cNvGraphicFramePr>
            <a:graphicFrameLocks noGrp="1"/>
          </p:cNvGraphicFramePr>
          <p:nvPr/>
        </p:nvGraphicFramePr>
        <p:xfrm>
          <a:off x="168377" y="647303"/>
          <a:ext cx="5149645" cy="4998720"/>
        </p:xfrm>
        <a:graphic>
          <a:graphicData uri="http://schemas.openxmlformats.org/drawingml/2006/table">
            <a:tbl>
              <a:tblPr firstRow="1" bandRow="1">
                <a:tableStyleId>{5940675A-B579-460E-94D1-54222C63F5DA}</a:tableStyleId>
              </a:tblPr>
              <a:tblGrid>
                <a:gridCol w="5149645">
                  <a:extLst>
                    <a:ext uri="{9D8B030D-6E8A-4147-A177-3AD203B41FA5}">
                      <a16:colId xmlns:a16="http://schemas.microsoft.com/office/drawing/2014/main" val="1553070056"/>
                    </a:ext>
                  </a:extLst>
                </a:gridCol>
              </a:tblGrid>
              <a:tr h="218467">
                <a:tc>
                  <a:txBody>
                    <a:bodyPr/>
                    <a:lstStyle/>
                    <a:p>
                      <a:pPr algn="ctr"/>
                      <a:r>
                        <a:rPr lang="en-US" sz="1600" b="1" dirty="0">
                          <a:solidFill>
                            <a:schemeClr val="bg1"/>
                          </a:solidFill>
                        </a:rPr>
                        <a:t>Recruitment Activities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658939131"/>
                  </a:ext>
                </a:extLst>
              </a:tr>
              <a:tr h="1330663">
                <a:tc>
                  <a:txBody>
                    <a:bodyPr/>
                    <a:lstStyle/>
                    <a:p>
                      <a:pPr marL="285750" indent="-285750">
                        <a:buFont typeface="Arial" panose="020B0604020202020204" pitchFamily="34" charset="0"/>
                        <a:buChar char="•"/>
                      </a:pPr>
                      <a:r>
                        <a:rPr lang="en-US" sz="1600" baseline="0" dirty="0"/>
                        <a:t>CCSNH is sharing its recently launched Career Coach platform with high school counselors so students will</a:t>
                      </a:r>
                    </a:p>
                    <a:p>
                      <a:pPr marL="742950" lvl="1" indent="-285750">
                        <a:buFont typeface="Arial" panose="020B0604020202020204" pitchFamily="34" charset="0"/>
                        <a:buChar char="•"/>
                      </a:pPr>
                      <a:r>
                        <a:rPr lang="en-US" sz="1600" baseline="0" dirty="0"/>
                        <a:t>be well-informed on higher education options and offerings before registration</a:t>
                      </a:r>
                    </a:p>
                    <a:p>
                      <a:pPr marL="742950" lvl="1" indent="-285750">
                        <a:buFont typeface="Arial" panose="020B0604020202020204" pitchFamily="34" charset="0"/>
                        <a:buChar char="•"/>
                      </a:pPr>
                      <a:r>
                        <a:rPr lang="en-US" sz="1600" baseline="0" dirty="0"/>
                        <a:t>take junior- and senior-level courses strictly in alignment with prospective academic pathways.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6190203"/>
                  </a:ext>
                </a:extLst>
              </a:tr>
              <a:tr h="218467">
                <a:tc>
                  <a:txBody>
                    <a:bodyPr/>
                    <a:lstStyle/>
                    <a:p>
                      <a:pPr algn="ctr"/>
                      <a:r>
                        <a:rPr lang="en-US" sz="1600" b="1" dirty="0">
                          <a:solidFill>
                            <a:schemeClr val="bg1"/>
                          </a:solidFill>
                        </a:rPr>
                        <a:t>Using focus</a:t>
                      </a:r>
                      <a:r>
                        <a:rPr lang="en-US" sz="1600" b="1" baseline="0" dirty="0">
                          <a:solidFill>
                            <a:schemeClr val="bg1"/>
                          </a:solidFill>
                        </a:rPr>
                        <a:t> areas to work with K-12 system</a:t>
                      </a:r>
                      <a:endParaRPr lang="en-US" sz="16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3023188269"/>
                  </a:ext>
                </a:extLst>
              </a:tr>
              <a:tr h="1966203">
                <a:tc>
                  <a:txBody>
                    <a:bodyPr/>
                    <a:lstStyle/>
                    <a:p>
                      <a:pPr marL="285750" indent="-285750">
                        <a:buFont typeface="Arial" panose="020B0604020202020204" pitchFamily="34" charset="0"/>
                        <a:buChar char="•"/>
                      </a:pPr>
                      <a:r>
                        <a:rPr lang="en-US" sz="1600" dirty="0"/>
                        <a:t>K-12 has adopted CCSNH’s seven</a:t>
                      </a:r>
                      <a:r>
                        <a:rPr lang="en-US" sz="1600" baseline="0" dirty="0"/>
                        <a:t> focus areas (meta-majors)</a:t>
                      </a:r>
                    </a:p>
                    <a:p>
                      <a:pPr marL="285750" indent="-285750">
                        <a:buFont typeface="Arial" panose="020B0604020202020204" pitchFamily="34" charset="0"/>
                        <a:buChar char="•"/>
                      </a:pPr>
                      <a:r>
                        <a:rPr lang="en-US" sz="1600" baseline="0" dirty="0"/>
                        <a:t>Targeting end of November full mapping of junior- and senior-level courses for each focus area, to tighten dual-credit and dual-enrollment programs to education options in New Hampshire. </a:t>
                      </a:r>
                    </a:p>
                    <a:p>
                      <a:pPr marL="285750" indent="-285750">
                        <a:buFont typeface="Arial" panose="020B0604020202020204" pitchFamily="34" charset="0"/>
                        <a:buChar char="•"/>
                      </a:pPr>
                      <a:r>
                        <a:rPr lang="en-US" sz="1600" baseline="0" dirty="0"/>
                        <a:t>Using CollegeBoard information collected during SAT – mandatory in 11</a:t>
                      </a:r>
                      <a:r>
                        <a:rPr lang="en-US" sz="1600" baseline="30000" dirty="0"/>
                        <a:t>th</a:t>
                      </a:r>
                      <a:r>
                        <a:rPr lang="en-US" sz="1600" baseline="0" dirty="0"/>
                        <a:t> grade – for info on interests to target advising</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2562960"/>
                  </a:ext>
                </a:extLst>
              </a:tr>
            </a:tbl>
          </a:graphicData>
        </a:graphic>
      </p:graphicFrame>
      <p:sp>
        <p:nvSpPr>
          <p:cNvPr id="7" name="TextBox 6"/>
          <p:cNvSpPr txBox="1"/>
          <p:nvPr/>
        </p:nvSpPr>
        <p:spPr>
          <a:xfrm>
            <a:off x="5562600" y="609600"/>
            <a:ext cx="3429000" cy="5016758"/>
          </a:xfrm>
          <a:prstGeom prst="rect">
            <a:avLst/>
          </a:prstGeom>
          <a:solidFill>
            <a:schemeClr val="accent4">
              <a:lumMod val="50000"/>
            </a:schemeClr>
          </a:solidFill>
        </p:spPr>
        <p:txBody>
          <a:bodyPr wrap="square" rtlCol="0">
            <a:spAutoFit/>
          </a:bodyPr>
          <a:lstStyle/>
          <a:p>
            <a:r>
              <a:rPr lang="en-US" sz="1600" b="1" dirty="0">
                <a:solidFill>
                  <a:srgbClr val="FFFF00"/>
                </a:solidFill>
              </a:rPr>
              <a:t>Partnership with Employers</a:t>
            </a:r>
          </a:p>
          <a:p>
            <a:endParaRPr lang="en-US" sz="1600" dirty="0"/>
          </a:p>
          <a:p>
            <a:pPr marL="285750" indent="-285750">
              <a:buFont typeface="Arial" panose="020B0604020202020204" pitchFamily="34" charset="0"/>
              <a:buChar char="•"/>
            </a:pPr>
            <a:r>
              <a:rPr lang="en-US" sz="1600" dirty="0">
                <a:solidFill>
                  <a:schemeClr val="bg1"/>
                </a:solidFill>
              </a:rPr>
              <a:t>New Hampshire has one of the lowest unemployment rates in the country</a:t>
            </a:r>
          </a:p>
          <a:p>
            <a:pPr marL="285750" indent="-285750">
              <a:buFont typeface="Arial" panose="020B0604020202020204" pitchFamily="34" charset="0"/>
              <a:buChar char="•"/>
            </a:pPr>
            <a:r>
              <a:rPr lang="en-US" sz="1600" dirty="0">
                <a:solidFill>
                  <a:schemeClr val="bg1"/>
                </a:solidFill>
              </a:rPr>
              <a:t>Employers do not have enough talent to fill needed positions</a:t>
            </a:r>
          </a:p>
          <a:p>
            <a:pPr marL="285750" indent="-285750">
              <a:buFont typeface="Arial" panose="020B0604020202020204" pitchFamily="34" charset="0"/>
              <a:buChar char="•"/>
            </a:pPr>
            <a:r>
              <a:rPr lang="en-US" sz="1600" dirty="0">
                <a:solidFill>
                  <a:schemeClr val="bg1"/>
                </a:solidFill>
              </a:rPr>
              <a:t>Outreach from employers to higher education for dynamic curriculum work is always a challenge</a:t>
            </a:r>
          </a:p>
          <a:p>
            <a:pPr marL="285750" indent="-285750">
              <a:buFont typeface="Arial" panose="020B0604020202020204" pitchFamily="34" charset="0"/>
              <a:buChar char="•"/>
            </a:pPr>
            <a:endParaRPr lang="en-US" sz="1600" dirty="0">
              <a:solidFill>
                <a:schemeClr val="bg1"/>
              </a:solidFill>
            </a:endParaRPr>
          </a:p>
          <a:p>
            <a:r>
              <a:rPr lang="en-US" sz="1600" i="1" dirty="0">
                <a:solidFill>
                  <a:schemeClr val="bg1"/>
                </a:solidFill>
              </a:rPr>
              <a:t>CCSNH will shortly go live with an employer-centric Web portal for navigating programs and contact information depending on skills required – a corollary to the Career Coach on the student-side to help academic supply meet business demand.</a:t>
            </a:r>
          </a:p>
        </p:txBody>
      </p:sp>
      <p:sp>
        <p:nvSpPr>
          <p:cNvPr id="8" name="Title 1"/>
          <p:cNvSpPr txBox="1">
            <a:spLocks/>
          </p:cNvSpPr>
          <p:nvPr/>
        </p:nvSpPr>
        <p:spPr bwMode="auto">
          <a:xfrm>
            <a:off x="-838200" y="112266"/>
            <a:ext cx="10143994" cy="33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191970"/>
                </a:solidFill>
                <a:latin typeface="+mj-lt"/>
                <a:ea typeface="+mj-ea"/>
                <a:cs typeface="+mj-cs"/>
              </a:defRPr>
            </a:lvl1pPr>
            <a:lvl2pPr algn="ctr" rtl="0" eaLnBrk="1" fontAlgn="base" hangingPunct="1">
              <a:spcBef>
                <a:spcPct val="0"/>
              </a:spcBef>
              <a:spcAft>
                <a:spcPct val="0"/>
              </a:spcAft>
              <a:defRPr sz="3200" b="1">
                <a:solidFill>
                  <a:srgbClr val="191970"/>
                </a:solidFill>
                <a:latin typeface="Arial" charset="0"/>
                <a:cs typeface="Arial" charset="0"/>
              </a:defRPr>
            </a:lvl2pPr>
            <a:lvl3pPr algn="ctr" rtl="0" eaLnBrk="1" fontAlgn="base" hangingPunct="1">
              <a:spcBef>
                <a:spcPct val="0"/>
              </a:spcBef>
              <a:spcAft>
                <a:spcPct val="0"/>
              </a:spcAft>
              <a:defRPr sz="3200" b="1">
                <a:solidFill>
                  <a:srgbClr val="191970"/>
                </a:solidFill>
                <a:latin typeface="Arial" charset="0"/>
                <a:cs typeface="Arial" charset="0"/>
              </a:defRPr>
            </a:lvl3pPr>
            <a:lvl4pPr algn="ctr" rtl="0" eaLnBrk="1" fontAlgn="base" hangingPunct="1">
              <a:spcBef>
                <a:spcPct val="0"/>
              </a:spcBef>
              <a:spcAft>
                <a:spcPct val="0"/>
              </a:spcAft>
              <a:defRPr sz="3200" b="1">
                <a:solidFill>
                  <a:srgbClr val="191970"/>
                </a:solidFill>
                <a:latin typeface="Arial" charset="0"/>
                <a:cs typeface="Arial" charset="0"/>
              </a:defRPr>
            </a:lvl4pPr>
            <a:lvl5pPr algn="ctr" rtl="0" eaLnBrk="1" fontAlgn="base" hangingPunct="1">
              <a:spcBef>
                <a:spcPct val="0"/>
              </a:spcBef>
              <a:spcAft>
                <a:spcPct val="0"/>
              </a:spcAft>
              <a:defRPr sz="3200" b="1">
                <a:solidFill>
                  <a:srgbClr val="191970"/>
                </a:solidFill>
                <a:latin typeface="Arial" charset="0"/>
                <a:cs typeface="Arial" charset="0"/>
              </a:defRPr>
            </a:lvl5pPr>
            <a:lvl6pPr marL="457200" algn="ctr" rtl="0" eaLnBrk="1" fontAlgn="base" hangingPunct="1">
              <a:spcBef>
                <a:spcPct val="0"/>
              </a:spcBef>
              <a:spcAft>
                <a:spcPct val="0"/>
              </a:spcAft>
              <a:defRPr sz="3200" b="1">
                <a:solidFill>
                  <a:srgbClr val="191970"/>
                </a:solidFill>
                <a:latin typeface="Arial" charset="0"/>
                <a:cs typeface="Arial" charset="0"/>
              </a:defRPr>
            </a:lvl6pPr>
            <a:lvl7pPr marL="914400" algn="ctr" rtl="0" eaLnBrk="1" fontAlgn="base" hangingPunct="1">
              <a:spcBef>
                <a:spcPct val="0"/>
              </a:spcBef>
              <a:spcAft>
                <a:spcPct val="0"/>
              </a:spcAft>
              <a:defRPr sz="3200" b="1">
                <a:solidFill>
                  <a:srgbClr val="191970"/>
                </a:solidFill>
                <a:latin typeface="Arial" charset="0"/>
                <a:cs typeface="Arial" charset="0"/>
              </a:defRPr>
            </a:lvl7pPr>
            <a:lvl8pPr marL="1371600" algn="ctr" rtl="0" eaLnBrk="1" fontAlgn="base" hangingPunct="1">
              <a:spcBef>
                <a:spcPct val="0"/>
              </a:spcBef>
              <a:spcAft>
                <a:spcPct val="0"/>
              </a:spcAft>
              <a:defRPr sz="3200" b="1">
                <a:solidFill>
                  <a:srgbClr val="191970"/>
                </a:solidFill>
                <a:latin typeface="Arial" charset="0"/>
                <a:cs typeface="Arial" charset="0"/>
              </a:defRPr>
            </a:lvl8pPr>
            <a:lvl9pPr marL="1828800" algn="ctr" rtl="0" eaLnBrk="1" fontAlgn="base" hangingPunct="1">
              <a:spcBef>
                <a:spcPct val="0"/>
              </a:spcBef>
              <a:spcAft>
                <a:spcPct val="0"/>
              </a:spcAft>
              <a:defRPr sz="3200" b="1">
                <a:solidFill>
                  <a:srgbClr val="191970"/>
                </a:solidFill>
                <a:latin typeface="Arial" charset="0"/>
                <a:cs typeface="Arial" charset="0"/>
              </a:defRPr>
            </a:lvl9pPr>
          </a:lstStyle>
          <a:p>
            <a:r>
              <a:rPr lang="en-US" sz="2200" kern="0" dirty="0"/>
              <a:t>For NH, Purpose First begins in K-12</a:t>
            </a:r>
          </a:p>
        </p:txBody>
      </p:sp>
    </p:spTree>
    <p:extLst>
      <p:ext uri="{BB962C8B-B14F-4D97-AF65-F5344CB8AC3E}">
        <p14:creationId xmlns:p14="http://schemas.microsoft.com/office/powerpoint/2010/main" val="78272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7" name="think-cell Slide" r:id="rId5" imgW="378" imgH="379" progId="TCLayout.ActiveDocument.1">
                  <p:embed/>
                </p:oleObj>
              </mc:Choice>
              <mc:Fallback>
                <p:oleObj name="think-cell Slide" r:id="rId5" imgW="378" imgH="37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eaLnBrk="1" hangingPunct="1"/>
            <a:endParaRPr kumimoji="0" lang="en-US" sz="2200" b="1" u="none" strike="noStrike" cap="none" normalizeH="0" dirty="0">
              <a:ln>
                <a:noFill/>
              </a:ln>
              <a:solidFill>
                <a:schemeClr val="tx1"/>
              </a:solidFill>
              <a:effectLst/>
              <a:ea typeface="+mj-ea"/>
              <a:sym typeface="Arial" panose="020B0604020202020204" pitchFamily="34" charset="0"/>
            </a:endParaRPr>
          </a:p>
        </p:txBody>
      </p:sp>
      <p:sp>
        <p:nvSpPr>
          <p:cNvPr id="2" name="Title 1"/>
          <p:cNvSpPr>
            <a:spLocks noGrp="1"/>
          </p:cNvSpPr>
          <p:nvPr>
            <p:ph type="title"/>
          </p:nvPr>
        </p:nvSpPr>
        <p:spPr>
          <a:xfrm>
            <a:off x="0" y="61317"/>
            <a:ext cx="9525000" cy="609600"/>
          </a:xfrm>
        </p:spPr>
        <p:txBody>
          <a:bodyPr/>
          <a:lstStyle/>
          <a:p>
            <a:r>
              <a:rPr lang="en-US" sz="2200" dirty="0"/>
              <a:t>EMSI and EAB help solve planning and persistence</a:t>
            </a:r>
          </a:p>
        </p:txBody>
      </p:sp>
      <p:graphicFrame>
        <p:nvGraphicFramePr>
          <p:cNvPr id="10" name="Table 9"/>
          <p:cNvGraphicFramePr>
            <a:graphicFrameLocks noGrp="1"/>
          </p:cNvGraphicFramePr>
          <p:nvPr/>
        </p:nvGraphicFramePr>
        <p:xfrm>
          <a:off x="228600" y="609600"/>
          <a:ext cx="8686800" cy="5189933"/>
        </p:xfrm>
        <a:graphic>
          <a:graphicData uri="http://schemas.openxmlformats.org/drawingml/2006/table">
            <a:tbl>
              <a:tblPr firstRow="1" bandRow="1">
                <a:tableStyleId>{5940675A-B579-460E-94D1-54222C63F5DA}</a:tableStyleId>
              </a:tblPr>
              <a:tblGrid>
                <a:gridCol w="2763982">
                  <a:extLst>
                    <a:ext uri="{9D8B030D-6E8A-4147-A177-3AD203B41FA5}">
                      <a16:colId xmlns:a16="http://schemas.microsoft.com/office/drawing/2014/main" val="2325076976"/>
                    </a:ext>
                  </a:extLst>
                </a:gridCol>
                <a:gridCol w="5922818">
                  <a:extLst>
                    <a:ext uri="{9D8B030D-6E8A-4147-A177-3AD203B41FA5}">
                      <a16:colId xmlns:a16="http://schemas.microsoft.com/office/drawing/2014/main" val="2494027000"/>
                    </a:ext>
                  </a:extLst>
                </a:gridCol>
              </a:tblGrid>
              <a:tr h="3147773">
                <a:tc>
                  <a:txBody>
                    <a:bodyPr/>
                    <a:lstStyle/>
                    <a:p>
                      <a:endParaRPr lang="en-US" dirty="0"/>
                    </a:p>
                  </a:txBody>
                  <a:tcP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Guided onboarding with custom enrollment steps individualized to each incoming students’ needs; providing personalized support at entry for all students to clarify paths to</a:t>
                      </a:r>
                      <a:r>
                        <a:rPr lang="en-US" sz="1600" baseline="0" dirty="0">
                          <a:latin typeface="Calibri" panose="020F0502020204030204" pitchFamily="34" charset="0"/>
                          <a:cs typeface="Calibri" panose="020F0502020204030204" pitchFamily="34" charset="0"/>
                        </a:rPr>
                        <a:t> end goals</a:t>
                      </a:r>
                    </a:p>
                    <a:p>
                      <a:pPr marL="285750" indent="-285750">
                        <a:buFont typeface="Arial" panose="020B0604020202020204" pitchFamily="34" charset="0"/>
                        <a:buChar char="•"/>
                      </a:pPr>
                      <a:r>
                        <a:rPr lang="en-US" sz="1600" baseline="0" dirty="0">
                          <a:latin typeface="Calibri" panose="020F0502020204030204" pitchFamily="34" charset="0"/>
                          <a:cs typeface="Calibri" panose="020F0502020204030204" pitchFamily="34" charset="0"/>
                        </a:rPr>
                        <a:t>Smart academic planning to match students to best-fit carriers and relevant courses; balancing structure with flexibility for part-timers to help students choose and enter a pathway</a:t>
                      </a:r>
                    </a:p>
                    <a:p>
                      <a:pPr marL="285750" indent="-285750">
                        <a:buFont typeface="Arial" panose="020B0604020202020204" pitchFamily="34" charset="0"/>
                        <a:buChar char="•"/>
                      </a:pPr>
                      <a:r>
                        <a:rPr lang="en-US" sz="1600" baseline="0" dirty="0">
                          <a:latin typeface="Calibri" panose="020F0502020204030204" pitchFamily="34" charset="0"/>
                          <a:cs typeface="Calibri" panose="020F0502020204030204" pitchFamily="34" charset="0"/>
                        </a:rPr>
                        <a:t>360 advisor dashboard empowers frontline staff to meaningfully reach cohort to empower advisors as completion coaches to help students on path. </a:t>
                      </a:r>
                    </a:p>
                    <a:p>
                      <a:pPr marL="285750" indent="-285750">
                        <a:buFont typeface="Arial" panose="020B0604020202020204" pitchFamily="34" charset="0"/>
                        <a:buChar char="•"/>
                      </a:pPr>
                      <a:r>
                        <a:rPr lang="en-US" sz="1600" baseline="0" dirty="0">
                          <a:latin typeface="Calibri" panose="020F0502020204030204" pitchFamily="34" charset="0"/>
                          <a:cs typeface="Calibri" panose="020F0502020204030204" pitchFamily="34" charset="0"/>
                        </a:rPr>
                        <a:t>Actionable administrator view gives leaders relevant data to serve students and report on outcomes; highlighting the most relevant data for leaders to ensure all students are learning. </a:t>
                      </a:r>
                    </a:p>
                  </a:txBody>
                  <a:tcPr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27304125"/>
                  </a:ext>
                </a:extLst>
              </a:tr>
              <a:tr h="1881427">
                <a:tc>
                  <a:txBody>
                    <a:bodyPr/>
                    <a:lstStyle/>
                    <a:p>
                      <a:endParaRPr lang="en-US" dirty="0"/>
                    </a:p>
                  </a:txBody>
                  <a:tcP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38100" cap="flat" cmpd="sng" algn="ctr">
                      <a:solidFill>
                        <a:srgbClr val="002060"/>
                      </a:solidFill>
                      <a:prstDash val="solid"/>
                      <a:round/>
                      <a:headEnd type="none" w="med" len="med"/>
                      <a:tailEnd type="none" w="med" len="med"/>
                    </a:lnT>
                    <a:lnB w="9525" cap="flat" cmpd="sng" algn="ctr">
                      <a:noFill/>
                      <a:prstDash val="sysDash"/>
                      <a:round/>
                      <a:headEnd type="none" w="med" len="med"/>
                      <a:tailEnd type="none" w="med" len="med"/>
                    </a:lnB>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Research</a:t>
                      </a:r>
                      <a:r>
                        <a:rPr lang="en-US" sz="1600" baseline="0" dirty="0">
                          <a:latin typeface="Calibri" panose="020F0502020204030204" pitchFamily="34" charset="0"/>
                          <a:cs typeface="Calibri" panose="020F0502020204030204" pitchFamily="34" charset="0"/>
                        </a:rPr>
                        <a:t> career interests and conduct career assessment, learning about each career’s typical tasks and requirements to gauge fitness</a:t>
                      </a:r>
                    </a:p>
                    <a:p>
                      <a:pPr marL="285750" indent="-285750">
                        <a:buFont typeface="Arial" panose="020B0604020202020204" pitchFamily="34" charset="0"/>
                        <a:buChar char="•"/>
                      </a:pPr>
                      <a:r>
                        <a:rPr lang="en-US" sz="1600" baseline="0" dirty="0">
                          <a:latin typeface="Calibri" panose="020F0502020204030204" pitchFamily="34" charset="0"/>
                          <a:cs typeface="Calibri" panose="020F0502020204030204" pitchFamily="34" charset="0"/>
                        </a:rPr>
                        <a:t>Evaluate careers based on how much they pay and whether that industry is expected to grow</a:t>
                      </a:r>
                    </a:p>
                    <a:p>
                      <a:pPr marL="285750" indent="-285750">
                        <a:buFont typeface="Arial" panose="020B0604020202020204" pitchFamily="34" charset="0"/>
                        <a:buChar char="•"/>
                      </a:pPr>
                      <a:r>
                        <a:rPr lang="en-US" sz="1600" baseline="0" dirty="0">
                          <a:latin typeface="Calibri" panose="020F0502020204030204" pitchFamily="34" charset="0"/>
                          <a:cs typeface="Calibri" panose="020F0502020204030204" pitchFamily="34" charset="0"/>
                        </a:rPr>
                        <a:t>See which companies do the most hiring and explore live job postings to learn what they want from employees</a:t>
                      </a:r>
                    </a:p>
                    <a:p>
                      <a:pPr marL="285750" indent="-285750">
                        <a:buFont typeface="Arial" panose="020B0604020202020204" pitchFamily="34" charset="0"/>
                        <a:buChar char="•"/>
                      </a:pPr>
                      <a:r>
                        <a:rPr lang="en-US" sz="1600" baseline="0" dirty="0">
                          <a:latin typeface="Calibri" panose="020F0502020204030204" pitchFamily="34" charset="0"/>
                          <a:cs typeface="Calibri" panose="020F0502020204030204" pitchFamily="34" charset="0"/>
                        </a:rPr>
                        <a:t>Map career information to pathways</a:t>
                      </a:r>
                      <a:endParaRPr lang="en-US" sz="1600" dirty="0">
                        <a:latin typeface="Calibri" panose="020F0502020204030204" pitchFamily="34" charset="0"/>
                        <a:cs typeface="Calibri" panose="020F0502020204030204" pitchFamily="34" charset="0"/>
                      </a:endParaRPr>
                    </a:p>
                  </a:txBody>
                  <a:tcPr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38100" cap="flat" cmpd="sng" algn="ctr">
                      <a:solidFill>
                        <a:srgbClr val="002060"/>
                      </a:solidFill>
                      <a:prstDash val="solid"/>
                      <a:round/>
                      <a:headEnd type="none" w="med" len="med"/>
                      <a:tailEnd type="none" w="med" len="med"/>
                    </a:lnT>
                    <a:lnB w="9525" cap="flat" cmpd="sng" algn="ctr">
                      <a:noFill/>
                      <a:prstDash val="sysDash"/>
                      <a:round/>
                      <a:headEnd type="none" w="med" len="med"/>
                      <a:tailEnd type="none" w="med" len="med"/>
                    </a:lnB>
                  </a:tcPr>
                </a:tc>
                <a:extLst>
                  <a:ext uri="{0D108BD9-81ED-4DB2-BD59-A6C34878D82A}">
                    <a16:rowId xmlns:a16="http://schemas.microsoft.com/office/drawing/2014/main" val="762015262"/>
                  </a:ext>
                </a:extLst>
              </a:tr>
            </a:tbl>
          </a:graphicData>
        </a:graphic>
      </p:graphicFrame>
      <p:pic>
        <p:nvPicPr>
          <p:cNvPr id="74756" name="Picture 4" descr="http://www.economicmodeling.com/wp-content/uploads/2016/05/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27432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https://sd-prd-images.s3.amazonaws.com/prd/test-uisapp2/20150702T0517527292217_1425074490653_EAB-Logo_Pantone-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1757245"/>
            <a:ext cx="2069667" cy="79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7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8" name="think-cell Slide" r:id="rId5" imgW="378" imgH="379" progId="TCLayout.ActiveDocument.1">
                  <p:embed/>
                </p:oleObj>
              </mc:Choice>
              <mc:Fallback>
                <p:oleObj name="think-cell Slide" r:id="rId5" imgW="378" imgH="379"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eaLnBrk="1" hangingPunct="1"/>
            <a:endParaRPr kumimoji="0" lang="en-US" sz="2200" b="1" u="none" strike="noStrike" cap="none" normalizeH="0" dirty="0">
              <a:ln>
                <a:noFill/>
              </a:ln>
              <a:solidFill>
                <a:schemeClr val="tx1"/>
              </a:solidFill>
              <a:effectLst/>
              <a:ea typeface="+mj-ea"/>
              <a:sym typeface="Arial" panose="020B0604020202020204" pitchFamily="34" charset="0"/>
            </a:endParaRPr>
          </a:p>
        </p:txBody>
      </p:sp>
      <p:sp>
        <p:nvSpPr>
          <p:cNvPr id="2" name="Title 1"/>
          <p:cNvSpPr>
            <a:spLocks noGrp="1"/>
          </p:cNvSpPr>
          <p:nvPr>
            <p:ph type="title"/>
          </p:nvPr>
        </p:nvSpPr>
        <p:spPr>
          <a:xfrm>
            <a:off x="199154" y="228600"/>
            <a:ext cx="9296400" cy="609600"/>
          </a:xfrm>
        </p:spPr>
        <p:txBody>
          <a:bodyPr/>
          <a:lstStyle/>
          <a:p>
            <a:pPr algn="l"/>
            <a:r>
              <a:rPr lang="en-US" sz="2200" dirty="0">
                <a:solidFill>
                  <a:schemeClr val="accent2">
                    <a:lumMod val="75000"/>
                  </a:schemeClr>
                </a:solidFill>
              </a:rPr>
              <a:t>Pathways and articulation: </a:t>
            </a:r>
            <a:r>
              <a:rPr lang="en-US" sz="2200" dirty="0"/>
              <a:t>Create clear, 8-semester, 2+2 maps at each of USNH’s institutions.</a:t>
            </a:r>
          </a:p>
        </p:txBody>
      </p:sp>
      <p:sp>
        <p:nvSpPr>
          <p:cNvPr id="3" name="Date Placeholder 2"/>
          <p:cNvSpPr>
            <a:spLocks noGrp="1"/>
          </p:cNvSpPr>
          <p:nvPr>
            <p:ph type="dt" sz="half" idx="10"/>
          </p:nvPr>
        </p:nvSpPr>
        <p:spPr/>
        <p:txBody>
          <a:bodyPr/>
          <a:lstStyle/>
          <a:p>
            <a:pPr>
              <a:defRPr/>
            </a:pPr>
            <a:fld id="{E287B128-FD47-4323-BA8A-315B1079BDE6}" type="datetime1">
              <a:rPr lang="en-US" altLang="en-US" smtClean="0"/>
              <a:pPr>
                <a:defRPr/>
              </a:pPr>
              <a:t>6/24/2019</a:t>
            </a:fld>
            <a:endParaRPr lang="en-US" altLang="en-US" dirty="0"/>
          </a:p>
        </p:txBody>
      </p:sp>
      <p:sp>
        <p:nvSpPr>
          <p:cNvPr id="4" name="Slide Number Placeholder 3"/>
          <p:cNvSpPr>
            <a:spLocks noGrp="1"/>
          </p:cNvSpPr>
          <p:nvPr>
            <p:ph type="sldNum" sz="quarter" idx="11"/>
          </p:nvPr>
        </p:nvSpPr>
        <p:spPr/>
        <p:txBody>
          <a:bodyPr/>
          <a:lstStyle/>
          <a:p>
            <a:pPr>
              <a:defRPr/>
            </a:pPr>
            <a:fld id="{DB6110AF-8767-4B87-B151-582418648376}" type="slidenum">
              <a:rPr lang="en-US" altLang="en-US" smtClean="0"/>
              <a:pPr>
                <a:defRPr/>
              </a:pPr>
              <a:t>13</a:t>
            </a:fld>
            <a:endParaRPr lang="en-US" altLang="en-US" dirty="0"/>
          </a:p>
        </p:txBody>
      </p:sp>
      <p:pic>
        <p:nvPicPr>
          <p:cNvPr id="6" name="Picture 5"/>
          <p:cNvPicPr>
            <a:picLocks noChangeAspect="1"/>
          </p:cNvPicPr>
          <p:nvPr/>
        </p:nvPicPr>
        <p:blipFill>
          <a:blip r:embed="rId7"/>
          <a:stretch>
            <a:fillRect/>
          </a:stretch>
        </p:blipFill>
        <p:spPr>
          <a:xfrm>
            <a:off x="457200" y="971550"/>
            <a:ext cx="1938989" cy="4743450"/>
          </a:xfrm>
          <a:prstGeom prst="rect">
            <a:avLst/>
          </a:prstGeom>
        </p:spPr>
      </p:pic>
      <p:sp>
        <p:nvSpPr>
          <p:cNvPr id="7" name="TextBox 6"/>
          <p:cNvSpPr txBox="1"/>
          <p:nvPr/>
        </p:nvSpPr>
        <p:spPr>
          <a:xfrm flipH="1">
            <a:off x="2743200" y="971550"/>
            <a:ext cx="6202682" cy="4524315"/>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US" sz="1600" dirty="0"/>
              <a:t>Creating  2+2 maps make it very clear what a student needs to take upon starting his/her associate’s – showing exactly which courses transfer, together, to achieve junior standing at baccalaureate institutions</a:t>
            </a:r>
          </a:p>
          <a:p>
            <a:pPr marL="285750" indent="-285750">
              <a:buFont typeface="Arial" panose="020B0604020202020204" pitchFamily="34" charset="0"/>
              <a:buChar char="•"/>
            </a:pPr>
            <a:r>
              <a:rPr lang="en-US" sz="1600" dirty="0"/>
              <a:t>They also represent vehicles for depicting present curriculum, including any gaps towards full program-level articulation</a:t>
            </a:r>
          </a:p>
          <a:p>
            <a:pPr marL="285750" indent="-285750">
              <a:buFont typeface="Arial" panose="020B0604020202020204" pitchFamily="34" charset="0"/>
              <a:buChar char="•"/>
            </a:pPr>
            <a:r>
              <a:rPr lang="en-US" sz="1600" dirty="0"/>
              <a:t>Emphasizing creating single 2+2’s with one or more CCSNH institution to one or more USNH institution is the critical starting point towards universal program articulation</a:t>
            </a:r>
          </a:p>
          <a:p>
            <a:pPr marL="285750" indent="-285750">
              <a:buFont typeface="Arial" panose="020B0604020202020204" pitchFamily="34" charset="0"/>
              <a:buChar char="•"/>
            </a:pPr>
            <a:r>
              <a:rPr lang="en-US" sz="1600" dirty="0"/>
              <a:t>Leveraging work already underway, this Fall we will </a:t>
            </a:r>
          </a:p>
          <a:p>
            <a:pPr marL="742950" lvl="1" indent="-285750">
              <a:buFont typeface="Arial" panose="020B0604020202020204" pitchFamily="34" charset="0"/>
              <a:buChar char="•"/>
            </a:pPr>
            <a:r>
              <a:rPr lang="en-US" sz="1600" dirty="0"/>
              <a:t>Depict initial pathway to understand what courses to target</a:t>
            </a:r>
          </a:p>
          <a:p>
            <a:pPr marL="742950" lvl="1" indent="-285750">
              <a:buFont typeface="Arial" panose="020B0604020202020204" pitchFamily="34" charset="0"/>
              <a:buChar char="•"/>
            </a:pPr>
            <a:r>
              <a:rPr lang="en-US" sz="1600" dirty="0"/>
              <a:t>Push for course equivalences across all CCSNH institutions to targeted USNH for particular 2+2’s</a:t>
            </a:r>
          </a:p>
          <a:p>
            <a:pPr marL="742950" lvl="1" indent="-285750">
              <a:buFont typeface="Arial" panose="020B0604020202020204" pitchFamily="34" charset="0"/>
              <a:buChar char="•"/>
            </a:pPr>
            <a:r>
              <a:rPr lang="en-US" sz="1600" dirty="0"/>
              <a:t>Seal program articulation</a:t>
            </a:r>
          </a:p>
          <a:p>
            <a:pPr marL="742950" lvl="1" indent="-285750">
              <a:buFont typeface="Arial" panose="020B0604020202020204" pitchFamily="34" charset="0"/>
              <a:buChar char="•"/>
            </a:pPr>
            <a:r>
              <a:rPr lang="en-US" sz="1600" dirty="0"/>
              <a:t>Map to other USNH institutions</a:t>
            </a:r>
          </a:p>
          <a:p>
            <a:pPr marL="742950" lvl="1" indent="-285750">
              <a:buFont typeface="Arial" panose="020B0604020202020204" pitchFamily="34" charset="0"/>
              <a:buChar char="•"/>
            </a:pPr>
            <a:r>
              <a:rPr lang="en-US" sz="1600" dirty="0"/>
              <a:t>CCSNH and USNH create required program codes to track enrollment, and start building transfer activities that can use the new pathway as an anchor.</a:t>
            </a:r>
          </a:p>
        </p:txBody>
      </p:sp>
    </p:spTree>
    <p:extLst>
      <p:ext uri="{BB962C8B-B14F-4D97-AF65-F5344CB8AC3E}">
        <p14:creationId xmlns:p14="http://schemas.microsoft.com/office/powerpoint/2010/main" val="222406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81" name="think-cell Slide" r:id="rId5" imgW="378" imgH="379" progId="TCLayout.ActiveDocument.1">
                  <p:embed/>
                </p:oleObj>
              </mc:Choice>
              <mc:Fallback>
                <p:oleObj name="think-cell Slide" r:id="rId5" imgW="378" imgH="379" progId="TCLayout.ActiveDocument.1">
                  <p:embed/>
                  <p:pic>
                    <p:nvPicPr>
                      <p:cNvPr id="10242"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eaLnBrk="1" hangingPunct="1">
              <a:defRPr/>
            </a:pPr>
            <a:endParaRPr lang="en-US" sz="2800" b="1" dirty="0">
              <a:ea typeface="+mj-ea"/>
              <a:sym typeface="Arial" panose="020B0604020202020204" pitchFamily="34" charset="0"/>
            </a:endParaRPr>
          </a:p>
        </p:txBody>
      </p:sp>
      <p:sp>
        <p:nvSpPr>
          <p:cNvPr id="10244" name="Title 1"/>
          <p:cNvSpPr>
            <a:spLocks noGrp="1"/>
          </p:cNvSpPr>
          <p:nvPr>
            <p:ph type="title"/>
          </p:nvPr>
        </p:nvSpPr>
        <p:spPr>
          <a:xfrm>
            <a:off x="304800" y="457200"/>
            <a:ext cx="8839200" cy="609600"/>
          </a:xfrm>
        </p:spPr>
        <p:txBody>
          <a:bodyPr/>
          <a:lstStyle/>
          <a:p>
            <a:r>
              <a:rPr lang="en-US" altLang="en-US"/>
              <a:t>Which type of organization is more likely to be using data to transform its industry and realize its mission statement?</a:t>
            </a:r>
          </a:p>
        </p:txBody>
      </p:sp>
      <p:sp>
        <p:nvSpPr>
          <p:cNvPr id="1024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CE89AC2E-1321-4918-B0CE-5E9EA636420C}" type="datetime1">
              <a:rPr lang="en-US" altLang="en-US" sz="1000" smtClean="0"/>
              <a:pPr/>
              <a:t>6/24/2019</a:t>
            </a:fld>
            <a:endParaRPr lang="en-US" altLang="en-US" sz="1000"/>
          </a:p>
        </p:txBody>
      </p:sp>
      <p:sp>
        <p:nvSpPr>
          <p:cNvPr id="1024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94E3750C-ED18-4ABD-8E58-F9E91598FB5D}" type="slidenum">
              <a:rPr lang="en-US" altLang="en-US" sz="1000" smtClean="0"/>
              <a:pPr/>
              <a:t>14</a:t>
            </a:fld>
            <a:endParaRPr lang="en-US" altLang="en-US" sz="1000"/>
          </a:p>
        </p:txBody>
      </p:sp>
      <p:pic>
        <p:nvPicPr>
          <p:cNvPr id="8" name="Picture 2" descr="Image result for dehydrated vegetables"/>
          <p:cNvPicPr>
            <a:picLocks noChangeAspect="1" noChangeArrowheads="1"/>
          </p:cNvPicPr>
          <p:nvPr/>
        </p:nvPicPr>
        <p:blipFill>
          <a:blip r:embed="rId7"/>
          <a:srcRect/>
          <a:stretch>
            <a:fillRect/>
          </a:stretch>
        </p:blipFill>
        <p:spPr bwMode="auto">
          <a:xfrm>
            <a:off x="4851400" y="2179638"/>
            <a:ext cx="3805238" cy="2849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6" descr="Image result for lakes region community college"/>
          <p:cNvPicPr>
            <a:picLocks noChangeAspect="1" noChangeArrowheads="1"/>
          </p:cNvPicPr>
          <p:nvPr/>
        </p:nvPicPr>
        <p:blipFill>
          <a:blip r:embed="rId8"/>
          <a:srcRect/>
          <a:stretch>
            <a:fillRect/>
          </a:stretch>
        </p:blipFill>
        <p:spPr bwMode="auto">
          <a:xfrm>
            <a:off x="304800" y="2103438"/>
            <a:ext cx="3748088" cy="2925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bwMode="auto">
          <a:xfrm flipH="1">
            <a:off x="4449763" y="1506538"/>
            <a:ext cx="6350" cy="4262437"/>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60325" y="1387475"/>
            <a:ext cx="4237038" cy="646113"/>
          </a:xfrm>
          <a:prstGeom prst="rect">
            <a:avLst/>
          </a:prstGeom>
          <a:noFill/>
        </p:spPr>
        <p:txBody>
          <a:bodyPr>
            <a:spAutoFit/>
          </a:bodyPr>
          <a:lstStyle/>
          <a:p>
            <a:pPr algn="ctr">
              <a:defRPr/>
            </a:pPr>
            <a:r>
              <a:rPr lang="en-US" sz="1800" b="1" dirty="0">
                <a:solidFill>
                  <a:schemeClr val="accent6">
                    <a:lumMod val="75000"/>
                  </a:schemeClr>
                </a:solidFill>
              </a:rPr>
              <a:t>Future of workforce, baccalaureate, and civic engagement </a:t>
            </a:r>
          </a:p>
        </p:txBody>
      </p:sp>
      <p:sp>
        <p:nvSpPr>
          <p:cNvPr id="12" name="TextBox 11"/>
          <p:cNvSpPr txBox="1"/>
          <p:nvPr/>
        </p:nvSpPr>
        <p:spPr>
          <a:xfrm>
            <a:off x="4608513" y="1444625"/>
            <a:ext cx="4002087" cy="647700"/>
          </a:xfrm>
          <a:prstGeom prst="rect">
            <a:avLst/>
          </a:prstGeom>
          <a:noFill/>
        </p:spPr>
        <p:txBody>
          <a:bodyPr>
            <a:spAutoFit/>
          </a:bodyPr>
          <a:lstStyle/>
          <a:p>
            <a:pPr algn="ctr">
              <a:defRPr/>
            </a:pPr>
            <a:r>
              <a:rPr lang="en-US" sz="1800" b="1" dirty="0">
                <a:solidFill>
                  <a:schemeClr val="accent6">
                    <a:lumMod val="75000"/>
                  </a:schemeClr>
                </a:solidFill>
              </a:rPr>
              <a:t>Future of spice and texture in dehydrated foods</a:t>
            </a:r>
          </a:p>
        </p:txBody>
      </p:sp>
    </p:spTree>
    <p:extLst>
      <p:ext uri="{BB962C8B-B14F-4D97-AF65-F5344CB8AC3E}">
        <p14:creationId xmlns:p14="http://schemas.microsoft.com/office/powerpoint/2010/main" val="383035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8A721E9F-1C99-488C-ADCE-90EF68A0E1DC}" type="slidenum">
              <a:rPr lang="en-US" altLang="en-US" sz="1000" smtClean="0">
                <a:solidFill>
                  <a:srgbClr val="000000"/>
                </a:solidFill>
              </a:rPr>
              <a:pPr/>
              <a:t>15</a:t>
            </a:fld>
            <a:endParaRPr lang="en-US" altLang="en-US" sz="1000">
              <a:solidFill>
                <a:srgbClr val="000000"/>
              </a:solidFill>
            </a:endParaRPr>
          </a:p>
        </p:txBody>
      </p:sp>
      <p:sp>
        <p:nvSpPr>
          <p:cNvPr id="12291" name="Title 1"/>
          <p:cNvSpPr>
            <a:spLocks noGrp="1"/>
          </p:cNvSpPr>
          <p:nvPr>
            <p:ph type="title"/>
          </p:nvPr>
        </p:nvSpPr>
        <p:spPr>
          <a:xfrm>
            <a:off x="0" y="174625"/>
            <a:ext cx="9144000" cy="511175"/>
          </a:xfrm>
        </p:spPr>
        <p:txBody>
          <a:bodyPr/>
          <a:lstStyle/>
          <a:p>
            <a:pPr marL="4763"/>
            <a:r>
              <a:rPr lang="en-US" altLang="en-US" sz="2500"/>
              <a:t>     Principles and process of performance dialogs</a:t>
            </a:r>
            <a:endParaRPr lang="en-US" altLang="en-US" sz="2500" baseline="30000"/>
          </a:p>
        </p:txBody>
      </p:sp>
      <p:sp>
        <p:nvSpPr>
          <p:cNvPr id="5" name="Rectangle 4"/>
          <p:cNvSpPr/>
          <p:nvPr/>
        </p:nvSpPr>
        <p:spPr>
          <a:xfrm>
            <a:off x="4592638" y="3484563"/>
            <a:ext cx="1463675" cy="6873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Dialogs</a:t>
            </a:r>
          </a:p>
        </p:txBody>
      </p:sp>
      <p:sp>
        <p:nvSpPr>
          <p:cNvPr id="6" name="Rectangle 5"/>
          <p:cNvSpPr/>
          <p:nvPr/>
        </p:nvSpPr>
        <p:spPr>
          <a:xfrm>
            <a:off x="-7938" y="3475038"/>
            <a:ext cx="1384301" cy="6873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prstClr val="black"/>
                </a:solidFill>
              </a:rPr>
              <a:t>Long-term outcomes</a:t>
            </a:r>
          </a:p>
        </p:txBody>
      </p:sp>
      <p:sp>
        <p:nvSpPr>
          <p:cNvPr id="7" name="Oval 6"/>
          <p:cNvSpPr/>
          <p:nvPr/>
        </p:nvSpPr>
        <p:spPr>
          <a:xfrm>
            <a:off x="4522788" y="784225"/>
            <a:ext cx="2330450" cy="23256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dirty="0">
              <a:solidFill>
                <a:prstClr val="black"/>
              </a:solidFill>
            </a:endParaRPr>
          </a:p>
        </p:txBody>
      </p:sp>
      <p:sp>
        <p:nvSpPr>
          <p:cNvPr id="8" name="Oval 7"/>
          <p:cNvSpPr/>
          <p:nvPr/>
        </p:nvSpPr>
        <p:spPr>
          <a:xfrm>
            <a:off x="2595563" y="784225"/>
            <a:ext cx="2330450" cy="232568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dirty="0">
              <a:solidFill>
                <a:prstClr val="black"/>
              </a:solidFill>
            </a:endParaRPr>
          </a:p>
        </p:txBody>
      </p:sp>
      <p:sp>
        <p:nvSpPr>
          <p:cNvPr id="12296" name="TextBox 8"/>
          <p:cNvSpPr txBox="1">
            <a:spLocks noChangeArrowheads="1"/>
          </p:cNvSpPr>
          <p:nvPr/>
        </p:nvSpPr>
        <p:spPr bwMode="auto">
          <a:xfrm>
            <a:off x="2855913" y="1981200"/>
            <a:ext cx="1811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n-US" altLang="en-US" b="1">
                <a:solidFill>
                  <a:srgbClr val="000000"/>
                </a:solidFill>
              </a:rPr>
              <a:t>Metrics</a:t>
            </a:r>
          </a:p>
        </p:txBody>
      </p:sp>
      <p:sp>
        <p:nvSpPr>
          <p:cNvPr id="12297" name="TextBox 9"/>
          <p:cNvSpPr txBox="1">
            <a:spLocks noChangeArrowheads="1"/>
          </p:cNvSpPr>
          <p:nvPr/>
        </p:nvSpPr>
        <p:spPr bwMode="auto">
          <a:xfrm>
            <a:off x="4781550" y="1981200"/>
            <a:ext cx="181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n-US" altLang="en-US" b="1">
                <a:solidFill>
                  <a:srgbClr val="000000"/>
                </a:solidFill>
              </a:rPr>
              <a:t>Dialogs</a:t>
            </a:r>
          </a:p>
        </p:txBody>
      </p:sp>
      <p:sp>
        <p:nvSpPr>
          <p:cNvPr id="11" name="Rectangle 10"/>
          <p:cNvSpPr/>
          <p:nvPr/>
        </p:nvSpPr>
        <p:spPr>
          <a:xfrm>
            <a:off x="4592638" y="4689475"/>
            <a:ext cx="1463675" cy="6873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prstClr val="black"/>
                </a:solidFill>
              </a:rPr>
              <a:t>Operations</a:t>
            </a:r>
          </a:p>
        </p:txBody>
      </p:sp>
      <p:sp>
        <p:nvSpPr>
          <p:cNvPr id="12" name="Rectangle 11"/>
          <p:cNvSpPr/>
          <p:nvPr/>
        </p:nvSpPr>
        <p:spPr>
          <a:xfrm>
            <a:off x="0" y="4689475"/>
            <a:ext cx="1376363" cy="6873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prstClr val="black"/>
                </a:solidFill>
              </a:rPr>
              <a:t>Leading indicators</a:t>
            </a:r>
          </a:p>
        </p:txBody>
      </p:sp>
      <p:sp>
        <p:nvSpPr>
          <p:cNvPr id="12300" name="TextBox 12"/>
          <p:cNvSpPr txBox="1">
            <a:spLocks noChangeArrowheads="1"/>
          </p:cNvSpPr>
          <p:nvPr/>
        </p:nvSpPr>
        <p:spPr bwMode="auto">
          <a:xfrm>
            <a:off x="1674813" y="3138488"/>
            <a:ext cx="29575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b="1">
                <a:solidFill>
                  <a:srgbClr val="000000"/>
                </a:solidFill>
              </a:rPr>
              <a:t>Description</a:t>
            </a:r>
          </a:p>
        </p:txBody>
      </p:sp>
      <p:cxnSp>
        <p:nvCxnSpPr>
          <p:cNvPr id="14" name="Straight Connector 13"/>
          <p:cNvCxnSpPr/>
          <p:nvPr/>
        </p:nvCxnSpPr>
        <p:spPr>
          <a:xfrm>
            <a:off x="1563688" y="3475038"/>
            <a:ext cx="2959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302" name="TextBox 14"/>
          <p:cNvSpPr txBox="1">
            <a:spLocks noChangeArrowheads="1"/>
          </p:cNvSpPr>
          <p:nvPr/>
        </p:nvSpPr>
        <p:spPr bwMode="auto">
          <a:xfrm>
            <a:off x="6116638" y="3141663"/>
            <a:ext cx="2959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b="1">
                <a:solidFill>
                  <a:srgbClr val="000000"/>
                </a:solidFill>
              </a:rPr>
              <a:t>Description</a:t>
            </a:r>
          </a:p>
        </p:txBody>
      </p:sp>
      <p:cxnSp>
        <p:nvCxnSpPr>
          <p:cNvPr id="16" name="Straight Connector 15"/>
          <p:cNvCxnSpPr/>
          <p:nvPr/>
        </p:nvCxnSpPr>
        <p:spPr>
          <a:xfrm>
            <a:off x="6186488" y="3475038"/>
            <a:ext cx="2957512" cy="0"/>
          </a:xfrm>
          <a:prstGeom prst="line">
            <a:avLst/>
          </a:prstGeom>
        </p:spPr>
        <p:style>
          <a:lnRef idx="1">
            <a:schemeClr val="accent1"/>
          </a:lnRef>
          <a:fillRef idx="0">
            <a:schemeClr val="accent1"/>
          </a:fillRef>
          <a:effectRef idx="0">
            <a:schemeClr val="accent1"/>
          </a:effectRef>
          <a:fontRef idx="minor">
            <a:schemeClr val="tx1"/>
          </a:fontRef>
        </p:style>
      </p:cxnSp>
      <p:sp>
        <p:nvSpPr>
          <p:cNvPr id="12304" name="TextBox 16"/>
          <p:cNvSpPr txBox="1">
            <a:spLocks noChangeArrowheads="1"/>
          </p:cNvSpPr>
          <p:nvPr/>
        </p:nvSpPr>
        <p:spPr bwMode="auto">
          <a:xfrm>
            <a:off x="1541463" y="3487738"/>
            <a:ext cx="29575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t>Overview of outcomes / KPIs with less frequency</a:t>
            </a:r>
          </a:p>
          <a:p>
            <a:pPr lvl="1">
              <a:buFont typeface="Arial" panose="020B0604020202020204" pitchFamily="34" charset="0"/>
              <a:buChar char="•"/>
            </a:pPr>
            <a:r>
              <a:rPr lang="en-US" altLang="en-US" i="1"/>
              <a:t>E.g., 65 by 25 metrics</a:t>
            </a:r>
          </a:p>
        </p:txBody>
      </p:sp>
      <p:cxnSp>
        <p:nvCxnSpPr>
          <p:cNvPr id="18" name="Straight Connector 17"/>
          <p:cNvCxnSpPr/>
          <p:nvPr/>
        </p:nvCxnSpPr>
        <p:spPr>
          <a:xfrm>
            <a:off x="1541463" y="4706938"/>
            <a:ext cx="29575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306" name="TextBox 18"/>
          <p:cNvSpPr txBox="1">
            <a:spLocks noChangeArrowheads="1"/>
          </p:cNvSpPr>
          <p:nvPr/>
        </p:nvSpPr>
        <p:spPr bwMode="auto">
          <a:xfrm>
            <a:off x="6116638" y="3506788"/>
            <a:ext cx="295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t>Frequency depends on organizational level</a:t>
            </a:r>
          </a:p>
          <a:p>
            <a:pPr lvl="1">
              <a:buFont typeface="Arial" panose="020B0604020202020204" pitchFamily="34" charset="0"/>
              <a:buChar char="•"/>
            </a:pPr>
            <a:r>
              <a:rPr lang="en-US" altLang="en-US" i="1"/>
              <a:t>E.g., Monthly CFO meeting. Board?</a:t>
            </a:r>
          </a:p>
        </p:txBody>
      </p:sp>
      <p:cxnSp>
        <p:nvCxnSpPr>
          <p:cNvPr id="20" name="Straight Connector 19"/>
          <p:cNvCxnSpPr/>
          <p:nvPr/>
        </p:nvCxnSpPr>
        <p:spPr>
          <a:xfrm>
            <a:off x="6186488" y="4705350"/>
            <a:ext cx="29575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308" name="TextBox 20"/>
          <p:cNvSpPr txBox="1">
            <a:spLocks noChangeArrowheads="1"/>
          </p:cNvSpPr>
          <p:nvPr/>
        </p:nvSpPr>
        <p:spPr bwMode="auto">
          <a:xfrm>
            <a:off x="1574800" y="4689475"/>
            <a:ext cx="2957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t>Overview of effectiveness and efficiency factors that influence outcomes</a:t>
            </a:r>
          </a:p>
        </p:txBody>
      </p:sp>
      <p:sp>
        <p:nvSpPr>
          <p:cNvPr id="22" name="TextBox 21"/>
          <p:cNvSpPr txBox="1"/>
          <p:nvPr/>
        </p:nvSpPr>
        <p:spPr>
          <a:xfrm>
            <a:off x="6324600" y="4764088"/>
            <a:ext cx="2957513" cy="1200150"/>
          </a:xfrm>
          <a:prstGeom prst="rect">
            <a:avLst/>
          </a:prstGeom>
          <a:noFill/>
        </p:spPr>
        <p:txBody>
          <a:bodyPr>
            <a:spAutoFit/>
          </a:bodyPr>
          <a:lstStyle/>
          <a:p>
            <a:pPr marL="285750" indent="-285750">
              <a:buFont typeface="Arial" pitchFamily="34" charset="0"/>
              <a:buChar char="•"/>
              <a:defRPr/>
            </a:pPr>
            <a:r>
              <a:rPr lang="en-US" dirty="0"/>
              <a:t>Identify actions to improve outcomes</a:t>
            </a:r>
          </a:p>
          <a:p>
            <a:pPr marL="742950" lvl="1" indent="-285750">
              <a:buFont typeface="Arial" pitchFamily="34" charset="0"/>
              <a:buChar char="•"/>
              <a:defRPr/>
            </a:pPr>
            <a:r>
              <a:rPr lang="en-US" dirty="0"/>
              <a:t>E.g., Action Items</a:t>
            </a:r>
          </a:p>
          <a:p>
            <a:pPr lvl="1">
              <a:defRPr/>
            </a:pPr>
            <a:endParaRPr lang="en-US" i="1" dirty="0"/>
          </a:p>
        </p:txBody>
      </p:sp>
      <p:sp>
        <p:nvSpPr>
          <p:cNvPr id="23" name="Oval 22"/>
          <p:cNvSpPr/>
          <p:nvPr/>
        </p:nvSpPr>
        <p:spPr>
          <a:xfrm>
            <a:off x="4522788" y="784225"/>
            <a:ext cx="2330450" cy="232568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dirty="0">
              <a:solidFill>
                <a:prstClr val="black"/>
              </a:solidFill>
            </a:endParaRPr>
          </a:p>
        </p:txBody>
      </p:sp>
      <p:sp>
        <p:nvSpPr>
          <p:cNvPr id="12311" name="Footer Placeholder 5"/>
          <p:cNvSpPr>
            <a:spLocks/>
          </p:cNvSpPr>
          <p:nvPr/>
        </p:nvSpPr>
        <p:spPr bwMode="auto">
          <a:xfrm>
            <a:off x="152400" y="1524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indent="-228600">
              <a:spcBef>
                <a:spcPct val="20000"/>
              </a:spcBef>
              <a:buChar char="•"/>
              <a:defRPr>
                <a:solidFill>
                  <a:schemeClr val="tx1"/>
                </a:solidFill>
                <a:latin typeface="Arial" panose="020B0604020202020204" pitchFamily="34" charset="0"/>
                <a:cs typeface="Arial" panose="020B0604020202020204" pitchFamily="34" charset="0"/>
              </a:defRPr>
            </a:lvl3pPr>
            <a:lvl4pPr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72001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37843ED9-18B3-4F2E-B5D6-0FE1AAECA392}" type="slidenum">
              <a:rPr lang="en-US" altLang="en-US" sz="1000" smtClean="0">
                <a:solidFill>
                  <a:srgbClr val="000000"/>
                </a:solidFill>
              </a:rPr>
              <a:pPr/>
              <a:t>16</a:t>
            </a:fld>
            <a:endParaRPr lang="en-US" altLang="en-US" sz="1000">
              <a:solidFill>
                <a:srgbClr val="000000"/>
              </a:solidFill>
            </a:endParaRPr>
          </a:p>
        </p:txBody>
      </p:sp>
      <p:sp>
        <p:nvSpPr>
          <p:cNvPr id="13315" name="Title 1"/>
          <p:cNvSpPr>
            <a:spLocks noGrp="1"/>
          </p:cNvSpPr>
          <p:nvPr>
            <p:ph type="title"/>
          </p:nvPr>
        </p:nvSpPr>
        <p:spPr>
          <a:xfrm>
            <a:off x="228600" y="381000"/>
            <a:ext cx="8742363" cy="369888"/>
          </a:xfrm>
        </p:spPr>
        <p:txBody>
          <a:bodyPr/>
          <a:lstStyle/>
          <a:p>
            <a:r>
              <a:rPr lang="en-US" altLang="en-US" sz="2500"/>
              <a:t>     Guiding Principles for Performance Dialogs</a:t>
            </a:r>
            <a:br>
              <a:rPr lang="en-US" altLang="en-US" sz="2500"/>
            </a:br>
            <a:endParaRPr lang="en-US" altLang="en-US" sz="2500"/>
          </a:p>
        </p:txBody>
      </p:sp>
      <p:sp>
        <p:nvSpPr>
          <p:cNvPr id="5" name="Rectangle 4"/>
          <p:cNvSpPr/>
          <p:nvPr/>
        </p:nvSpPr>
        <p:spPr>
          <a:xfrm>
            <a:off x="533400" y="990600"/>
            <a:ext cx="1365250" cy="47783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42975" y="1101725"/>
            <a:ext cx="1882775" cy="822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prstClr val="black"/>
                </a:solidFill>
              </a:rPr>
              <a:t>System-wide ownership for our goals</a:t>
            </a:r>
          </a:p>
        </p:txBody>
      </p:sp>
      <p:sp>
        <p:nvSpPr>
          <p:cNvPr id="7" name="Rectangle 6"/>
          <p:cNvSpPr/>
          <p:nvPr/>
        </p:nvSpPr>
        <p:spPr>
          <a:xfrm>
            <a:off x="942975" y="2509838"/>
            <a:ext cx="1882775" cy="822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prstClr val="black"/>
                </a:solidFill>
              </a:rPr>
              <a:t>Leadership and management  capacity</a:t>
            </a:r>
          </a:p>
        </p:txBody>
      </p:sp>
      <p:sp>
        <p:nvSpPr>
          <p:cNvPr id="8" name="Rectangle 7"/>
          <p:cNvSpPr/>
          <p:nvPr/>
        </p:nvSpPr>
        <p:spPr>
          <a:xfrm>
            <a:off x="942975" y="3865563"/>
            <a:ext cx="1882775" cy="822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prstClr val="black"/>
                </a:solidFill>
              </a:rPr>
              <a:t>Culture of data inquiry</a:t>
            </a:r>
          </a:p>
        </p:txBody>
      </p:sp>
      <p:sp>
        <p:nvSpPr>
          <p:cNvPr id="9" name="Rectangle 8"/>
          <p:cNvSpPr/>
          <p:nvPr/>
        </p:nvSpPr>
        <p:spPr>
          <a:xfrm>
            <a:off x="942975" y="5030788"/>
            <a:ext cx="1882775" cy="822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prstClr val="black"/>
                </a:solidFill>
              </a:rPr>
              <a:t>Culture of action and accountability</a:t>
            </a:r>
          </a:p>
        </p:txBody>
      </p:sp>
      <p:sp>
        <p:nvSpPr>
          <p:cNvPr id="13321" name="TextBox 9"/>
          <p:cNvSpPr txBox="1">
            <a:spLocks noChangeArrowheads="1"/>
          </p:cNvSpPr>
          <p:nvPr/>
        </p:nvSpPr>
        <p:spPr bwMode="auto">
          <a:xfrm>
            <a:off x="2825750" y="1108075"/>
            <a:ext cx="58277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marL="285750" indent="-28575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solidFill>
                  <a:srgbClr val="000000"/>
                </a:solidFill>
                <a:latin typeface="Calibri" panose="020F0502020204030204" pitchFamily="34" charset="0"/>
              </a:rPr>
              <a:t>The purpose of Performance Dialogs is to provide a process to </a:t>
            </a:r>
            <a:r>
              <a:rPr lang="en-US" altLang="en-US" b="1">
                <a:solidFill>
                  <a:srgbClr val="000000"/>
                </a:solidFill>
                <a:latin typeface="Calibri" panose="020F0502020204030204" pitchFamily="34" charset="0"/>
              </a:rPr>
              <a:t>continually review and refine organizational practices using a data-driven, evidence-based lens</a:t>
            </a:r>
          </a:p>
          <a:p>
            <a:pPr>
              <a:buFont typeface="Arial" panose="020B0604020202020204" pitchFamily="34" charset="0"/>
              <a:buChar char="•"/>
            </a:pPr>
            <a:r>
              <a:rPr lang="en-US" altLang="en-US">
                <a:solidFill>
                  <a:srgbClr val="000000"/>
                </a:solidFill>
                <a:latin typeface="Calibri" panose="020F0502020204030204" pitchFamily="34" charset="0"/>
              </a:rPr>
              <a:t>Every individual in the organization has </a:t>
            </a:r>
            <a:r>
              <a:rPr lang="en-US" altLang="en-US" b="1">
                <a:solidFill>
                  <a:srgbClr val="000000"/>
                </a:solidFill>
                <a:latin typeface="Calibri" panose="020F0502020204030204" pitchFamily="34" charset="0"/>
              </a:rPr>
              <a:t>ownership and responsibility in realizing goals</a:t>
            </a:r>
          </a:p>
        </p:txBody>
      </p:sp>
      <p:sp>
        <p:nvSpPr>
          <p:cNvPr id="13322" name="TextBox 10"/>
          <p:cNvSpPr txBox="1">
            <a:spLocks noChangeArrowheads="1"/>
          </p:cNvSpPr>
          <p:nvPr/>
        </p:nvSpPr>
        <p:spPr bwMode="auto">
          <a:xfrm>
            <a:off x="2825750" y="2524125"/>
            <a:ext cx="58277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marL="285750" indent="-28575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solidFill>
                  <a:srgbClr val="000000"/>
                </a:solidFill>
                <a:latin typeface="Calibri" panose="020F0502020204030204" pitchFamily="34" charset="0"/>
              </a:rPr>
              <a:t>Our system must have </a:t>
            </a:r>
            <a:r>
              <a:rPr lang="en-US" altLang="en-US" b="1">
                <a:solidFill>
                  <a:srgbClr val="000000"/>
                </a:solidFill>
                <a:latin typeface="Calibri" panose="020F0502020204030204" pitchFamily="34" charset="0"/>
              </a:rPr>
              <a:t>leaders at all levels </a:t>
            </a:r>
            <a:r>
              <a:rPr lang="en-US" altLang="en-US">
                <a:solidFill>
                  <a:srgbClr val="000000"/>
                </a:solidFill>
                <a:latin typeface="Calibri" panose="020F0502020204030204" pitchFamily="34" charset="0"/>
              </a:rPr>
              <a:t>model change management mindsets and behaviors</a:t>
            </a:r>
          </a:p>
          <a:p>
            <a:pPr>
              <a:buFont typeface="Arial" panose="020B0604020202020204" pitchFamily="34" charset="0"/>
              <a:buChar char="•"/>
            </a:pPr>
            <a:r>
              <a:rPr lang="en-US" altLang="en-US">
                <a:solidFill>
                  <a:srgbClr val="000000"/>
                </a:solidFill>
                <a:latin typeface="Calibri" panose="020F0502020204030204" pitchFamily="34" charset="0"/>
              </a:rPr>
              <a:t>Train, develop, and </a:t>
            </a:r>
            <a:r>
              <a:rPr lang="en-US" altLang="en-US" b="1">
                <a:solidFill>
                  <a:srgbClr val="000000"/>
                </a:solidFill>
                <a:latin typeface="Calibri" panose="020F0502020204030204" pitchFamily="34" charset="0"/>
              </a:rPr>
              <a:t>coach individuals to identify problems through data and work with their teams to address </a:t>
            </a:r>
            <a:r>
              <a:rPr lang="en-US" altLang="en-US">
                <a:solidFill>
                  <a:srgbClr val="000000"/>
                </a:solidFill>
                <a:latin typeface="Calibri" panose="020F0502020204030204" pitchFamily="34" charset="0"/>
              </a:rPr>
              <a:t>the problems proactively and effectively</a:t>
            </a:r>
          </a:p>
        </p:txBody>
      </p:sp>
      <p:sp>
        <p:nvSpPr>
          <p:cNvPr id="13323" name="TextBox 11"/>
          <p:cNvSpPr txBox="1">
            <a:spLocks noChangeArrowheads="1"/>
          </p:cNvSpPr>
          <p:nvPr/>
        </p:nvSpPr>
        <p:spPr bwMode="auto">
          <a:xfrm>
            <a:off x="2825750" y="3908425"/>
            <a:ext cx="58277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marL="285750" indent="-28575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solidFill>
                  <a:srgbClr val="000000"/>
                </a:solidFill>
                <a:latin typeface="Calibri" panose="020F0502020204030204" pitchFamily="34" charset="0"/>
              </a:rPr>
              <a:t>Train and develop individuals to quickly </a:t>
            </a:r>
            <a:r>
              <a:rPr lang="en-US" altLang="en-US" b="1">
                <a:solidFill>
                  <a:srgbClr val="000000"/>
                </a:solidFill>
                <a:latin typeface="Calibri" panose="020F0502020204030204" pitchFamily="34" charset="0"/>
              </a:rPr>
              <a:t>analyze data to solve organizational problems</a:t>
            </a:r>
          </a:p>
          <a:p>
            <a:pPr>
              <a:buFont typeface="Arial" panose="020B0604020202020204" pitchFamily="34" charset="0"/>
              <a:buChar char="•"/>
            </a:pPr>
            <a:r>
              <a:rPr lang="en-US" altLang="en-US">
                <a:solidFill>
                  <a:srgbClr val="000000"/>
                </a:solidFill>
                <a:latin typeface="Calibri" panose="020F0502020204030204" pitchFamily="34" charset="0"/>
              </a:rPr>
              <a:t>Encourage individuals to creatively and persistently inquire </a:t>
            </a:r>
            <a:r>
              <a:rPr lang="en-US" altLang="en-US" b="1">
                <a:solidFill>
                  <a:srgbClr val="000000"/>
                </a:solidFill>
                <a:latin typeface="Calibri" panose="020F0502020204030204" pitchFamily="34" charset="0"/>
              </a:rPr>
              <a:t>using data to understand complex problems</a:t>
            </a:r>
          </a:p>
        </p:txBody>
      </p:sp>
      <p:sp>
        <p:nvSpPr>
          <p:cNvPr id="13324" name="TextBox 12"/>
          <p:cNvSpPr txBox="1">
            <a:spLocks noChangeArrowheads="1"/>
          </p:cNvSpPr>
          <p:nvPr/>
        </p:nvSpPr>
        <p:spPr bwMode="auto">
          <a:xfrm>
            <a:off x="2825750" y="5059363"/>
            <a:ext cx="58277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marL="285750" indent="-28575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a:solidFill>
                  <a:srgbClr val="000000"/>
                </a:solidFill>
                <a:latin typeface="Calibri" panose="020F0502020204030204" pitchFamily="34" charset="0"/>
              </a:rPr>
              <a:t>Develop </a:t>
            </a:r>
            <a:r>
              <a:rPr lang="en-US" altLang="en-US" b="1">
                <a:solidFill>
                  <a:srgbClr val="000000"/>
                </a:solidFill>
                <a:latin typeface="Calibri" panose="020F0502020204030204" pitchFamily="34" charset="0"/>
              </a:rPr>
              <a:t>agility to address problems </a:t>
            </a:r>
            <a:r>
              <a:rPr lang="en-US" altLang="en-US">
                <a:solidFill>
                  <a:srgbClr val="000000"/>
                </a:solidFill>
                <a:latin typeface="Calibri" panose="020F0502020204030204" pitchFamily="34" charset="0"/>
              </a:rPr>
              <a:t>and follow-through</a:t>
            </a:r>
          </a:p>
          <a:p>
            <a:pPr>
              <a:buFont typeface="Arial" panose="020B0604020202020204" pitchFamily="34" charset="0"/>
              <a:buChar char="•"/>
            </a:pPr>
            <a:r>
              <a:rPr lang="en-US" altLang="en-US">
                <a:solidFill>
                  <a:srgbClr val="000000"/>
                </a:solidFill>
                <a:latin typeface="Calibri" panose="020F0502020204030204" pitchFamily="34" charset="0"/>
              </a:rPr>
              <a:t>Accountability system needs to be simple, transparent</a:t>
            </a:r>
          </a:p>
        </p:txBody>
      </p:sp>
      <p:cxnSp>
        <p:nvCxnSpPr>
          <p:cNvPr id="14" name="Straight Connector 13"/>
          <p:cNvCxnSpPr/>
          <p:nvPr/>
        </p:nvCxnSpPr>
        <p:spPr>
          <a:xfrm>
            <a:off x="2825750" y="1038225"/>
            <a:ext cx="5254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25750" y="2509838"/>
            <a:ext cx="52546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25750" y="3881438"/>
            <a:ext cx="52546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25750" y="4989513"/>
            <a:ext cx="52546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329" name="TextBox 17"/>
          <p:cNvSpPr txBox="1">
            <a:spLocks noChangeArrowheads="1"/>
          </p:cNvSpPr>
          <p:nvPr/>
        </p:nvSpPr>
        <p:spPr bwMode="auto">
          <a:xfrm>
            <a:off x="2860675" y="714375"/>
            <a:ext cx="5253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b="1">
                <a:solidFill>
                  <a:srgbClr val="000000"/>
                </a:solidFill>
                <a:latin typeface="Calibri" panose="020F0502020204030204" pitchFamily="34" charset="0"/>
              </a:rPr>
              <a:t>Description</a:t>
            </a:r>
          </a:p>
        </p:txBody>
      </p:sp>
    </p:spTree>
    <p:extLst>
      <p:ext uri="{BB962C8B-B14F-4D97-AF65-F5344CB8AC3E}">
        <p14:creationId xmlns:p14="http://schemas.microsoft.com/office/powerpoint/2010/main" val="320797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61450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1"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eaLnBrk="1" hangingPunct="1"/>
            <a:endParaRPr kumimoji="0" lang="en-US" sz="2200" b="1" u="none" strike="noStrike" cap="none" normalizeH="0" dirty="0">
              <a:ln>
                <a:noFill/>
              </a:ln>
              <a:solidFill>
                <a:schemeClr val="tx1"/>
              </a:solidFill>
              <a:effectLst/>
              <a:ea typeface="+mj-ea"/>
              <a:sym typeface="Arial" panose="020B0604020202020204" pitchFamily="34" charset="0"/>
            </a:endParaRPr>
          </a:p>
        </p:txBody>
      </p:sp>
      <p:sp>
        <p:nvSpPr>
          <p:cNvPr id="2" name="Title 1"/>
          <p:cNvSpPr>
            <a:spLocks noGrp="1"/>
          </p:cNvSpPr>
          <p:nvPr>
            <p:ph type="title"/>
          </p:nvPr>
        </p:nvSpPr>
        <p:spPr>
          <a:xfrm>
            <a:off x="914400" y="0"/>
            <a:ext cx="7658100" cy="609600"/>
          </a:xfrm>
        </p:spPr>
        <p:txBody>
          <a:bodyPr/>
          <a:lstStyle/>
          <a:p>
            <a:r>
              <a:rPr lang="en-US" sz="2200" dirty="0"/>
              <a:t>Discussion Questions – Answer them with Action Items</a:t>
            </a:r>
          </a:p>
        </p:txBody>
      </p:sp>
      <p:sp>
        <p:nvSpPr>
          <p:cNvPr id="3" name="Date Placeholder 2"/>
          <p:cNvSpPr>
            <a:spLocks noGrp="1"/>
          </p:cNvSpPr>
          <p:nvPr>
            <p:ph type="dt" sz="half" idx="10"/>
          </p:nvPr>
        </p:nvSpPr>
        <p:spPr/>
        <p:txBody>
          <a:bodyPr/>
          <a:lstStyle/>
          <a:p>
            <a:pPr>
              <a:defRPr/>
            </a:pPr>
            <a:fld id="{BF9AD7AD-4126-4F9C-8E6C-553AF077EB0B}" type="datetime1">
              <a:rPr lang="en-US" altLang="en-US" smtClean="0"/>
              <a:pPr>
                <a:defRPr/>
              </a:pPr>
              <a:t>6/24/2019</a:t>
            </a:fld>
            <a:endParaRPr lang="en-US" altLang="en-US" dirty="0"/>
          </a:p>
        </p:txBody>
      </p:sp>
      <p:sp>
        <p:nvSpPr>
          <p:cNvPr id="4" name="Slide Number Placeholder 3"/>
          <p:cNvSpPr>
            <a:spLocks noGrp="1"/>
          </p:cNvSpPr>
          <p:nvPr>
            <p:ph type="sldNum" sz="quarter" idx="11"/>
          </p:nvPr>
        </p:nvSpPr>
        <p:spPr/>
        <p:txBody>
          <a:bodyPr/>
          <a:lstStyle/>
          <a:p>
            <a:pPr>
              <a:defRPr/>
            </a:pPr>
            <a:fld id="{EC825B6E-3C77-47D3-B95E-D214E4F4A442}" type="slidenum">
              <a:rPr lang="en-US" altLang="en-US" smtClean="0"/>
              <a:pPr>
                <a:defRPr/>
              </a:pPr>
              <a:t>17</a:t>
            </a:fld>
            <a:endParaRPr lang="en-US" altLang="en-US" dirty="0"/>
          </a:p>
        </p:txBody>
      </p:sp>
      <p:sp>
        <p:nvSpPr>
          <p:cNvPr id="7" name="TextBox 6"/>
          <p:cNvSpPr txBox="1"/>
          <p:nvPr/>
        </p:nvSpPr>
        <p:spPr>
          <a:xfrm>
            <a:off x="76200" y="533400"/>
            <a:ext cx="9067800" cy="5601533"/>
          </a:xfrm>
          <a:prstGeom prst="rect">
            <a:avLst/>
          </a:prstGeom>
          <a:noFill/>
        </p:spPr>
        <p:txBody>
          <a:bodyPr wrap="square" rtlCol="0">
            <a:spAutoFit/>
          </a:bodyPr>
          <a:lstStyle/>
          <a:p>
            <a:r>
              <a:rPr lang="en-US" sz="1600" b="1" dirty="0">
                <a:solidFill>
                  <a:schemeClr val="accent2">
                    <a:lumMod val="75000"/>
                  </a:schemeClr>
                </a:solidFill>
              </a:rPr>
              <a:t>Performance Dialogs</a:t>
            </a:r>
          </a:p>
          <a:p>
            <a:pPr marL="285750" indent="-285750">
              <a:buFont typeface="Arial" panose="020B0604020202020204" pitchFamily="34" charset="0"/>
              <a:buChar char="•"/>
            </a:pPr>
            <a:r>
              <a:rPr lang="en-US" sz="1600" dirty="0"/>
              <a:t>What are your student success goals and how do you measure them? </a:t>
            </a:r>
          </a:p>
          <a:p>
            <a:pPr marL="285750" indent="-285750">
              <a:buFont typeface="Arial" panose="020B0604020202020204" pitchFamily="34" charset="0"/>
              <a:buChar char="•"/>
            </a:pPr>
            <a:endParaRPr lang="en-US" sz="600" dirty="0"/>
          </a:p>
          <a:p>
            <a:r>
              <a:rPr lang="en-US" sz="1600" i="1" dirty="0"/>
              <a:t>This seems like a basic question but do you know what these are, off the top of your head, and who talks about them and when? These anchor the strategic GPS work, among other initiatives.</a:t>
            </a:r>
          </a:p>
          <a:p>
            <a:endParaRPr lang="en-US" sz="600" i="1" dirty="0"/>
          </a:p>
          <a:p>
            <a:pPr marL="285750" indent="-285750">
              <a:buFont typeface="Arial" panose="020B0604020202020204" pitchFamily="34" charset="0"/>
              <a:buChar char="•"/>
            </a:pPr>
            <a:r>
              <a:rPr lang="en-US" sz="1600" dirty="0"/>
              <a:t>What performance dialogs do you have in your institution, and at what levels? </a:t>
            </a:r>
          </a:p>
          <a:p>
            <a:endParaRPr lang="en-US" sz="1600" dirty="0"/>
          </a:p>
          <a:p>
            <a:r>
              <a:rPr lang="en-US" sz="1600" b="1" dirty="0">
                <a:solidFill>
                  <a:schemeClr val="accent2">
                    <a:lumMod val="75000"/>
                  </a:schemeClr>
                </a:solidFill>
              </a:rPr>
              <a:t>Student GPS</a:t>
            </a:r>
          </a:p>
          <a:p>
            <a:pPr marL="285750" indent="-285750">
              <a:buFont typeface="Arial" panose="020B0604020202020204" pitchFamily="34" charset="0"/>
              <a:buChar char="•"/>
            </a:pPr>
            <a:r>
              <a:rPr lang="en-US" sz="1600" dirty="0"/>
              <a:t>Which 2-3 key GPS-related initiatives are already planned or make sense for your College(s) to pursue in advance of going live in Fall 2020?</a:t>
            </a:r>
          </a:p>
          <a:p>
            <a:pPr marL="742950" lvl="1" indent="-285750">
              <a:buFont typeface="Arial" panose="020B0604020202020204" pitchFamily="34" charset="0"/>
              <a:buChar char="•"/>
            </a:pPr>
            <a:r>
              <a:rPr lang="en-US" sz="1600" dirty="0"/>
              <a:t>By what metrics will you know they are successful? </a:t>
            </a:r>
          </a:p>
          <a:p>
            <a:pPr marL="742950" lvl="1" indent="-285750">
              <a:buFont typeface="Arial" panose="020B0604020202020204" pitchFamily="34" charset="0"/>
              <a:buChar char="•"/>
            </a:pPr>
            <a:r>
              <a:rPr lang="en-US" sz="1600" dirty="0"/>
              <a:t>Who will talk about them, and with what regularity? </a:t>
            </a:r>
          </a:p>
          <a:p>
            <a:pPr marL="285750" indent="-285750">
              <a:buFont typeface="Arial" panose="020B0604020202020204" pitchFamily="34" charset="0"/>
              <a:buChar char="•"/>
            </a:pPr>
            <a:r>
              <a:rPr lang="en-US" sz="1600" dirty="0"/>
              <a:t>What does equity mean for your state? For NH, it’s bridging rural and metro divides, among others.</a:t>
            </a:r>
          </a:p>
          <a:p>
            <a:pPr marL="285750" indent="-285750">
              <a:buFont typeface="Arial" panose="020B0604020202020204" pitchFamily="34" charset="0"/>
              <a:buChar char="•"/>
            </a:pPr>
            <a:r>
              <a:rPr lang="en-US" sz="1600" dirty="0"/>
              <a:t>Are you offering adult learners on-ramps by recognizing prior learning and innovative schedules?</a:t>
            </a:r>
          </a:p>
          <a:p>
            <a:pPr marL="285750" indent="-285750">
              <a:buFont typeface="Arial" panose="020B0604020202020204" pitchFamily="34" charset="0"/>
              <a:buChar char="•"/>
            </a:pPr>
            <a:r>
              <a:rPr lang="en-US" sz="1600" dirty="0"/>
              <a:t>Do you offer dual-credit students courses, or pathways?</a:t>
            </a:r>
          </a:p>
          <a:p>
            <a:endParaRPr lang="en-US" sz="1600" dirty="0"/>
          </a:p>
          <a:p>
            <a:r>
              <a:rPr lang="en-US" sz="1600" b="1" dirty="0">
                <a:solidFill>
                  <a:schemeClr val="accent2">
                    <a:lumMod val="75000"/>
                  </a:schemeClr>
                </a:solidFill>
              </a:rPr>
              <a:t>Technology</a:t>
            </a:r>
          </a:p>
          <a:p>
            <a:pPr marL="285750" indent="-285750">
              <a:buFont typeface="Arial" panose="020B0604020202020204" pitchFamily="34" charset="0"/>
              <a:buChar char="•"/>
            </a:pPr>
            <a:r>
              <a:rPr lang="en-US" sz="1600" dirty="0"/>
              <a:t>Do your systems entrench key GPS precepts around credit load, default maps, structured schedules, </a:t>
            </a:r>
            <a:r>
              <a:rPr lang="en-US" sz="1600" dirty="0" err="1"/>
              <a:t>etc</a:t>
            </a:r>
            <a:r>
              <a:rPr lang="en-US" sz="1600" dirty="0"/>
              <a:t>?</a:t>
            </a:r>
          </a:p>
          <a:p>
            <a:pPr marL="285750" indent="-285750">
              <a:buFont typeface="Arial" panose="020B0604020202020204" pitchFamily="34" charset="0"/>
              <a:buChar char="•"/>
            </a:pPr>
            <a:r>
              <a:rPr lang="en-US" sz="1600" dirty="0"/>
              <a:t>What do you provide to democratize data access at your college?</a:t>
            </a:r>
          </a:p>
        </p:txBody>
      </p:sp>
    </p:spTree>
    <p:extLst>
      <p:ext uri="{BB962C8B-B14F-4D97-AF65-F5344CB8AC3E}">
        <p14:creationId xmlns:p14="http://schemas.microsoft.com/office/powerpoint/2010/main" val="11113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DC46DCD-9DCE-446B-881F-E3F360E388F6}" type="datetime1">
              <a:rPr lang="en-US" altLang="en-US" smtClean="0"/>
              <a:pPr>
                <a:defRPr/>
              </a:pPr>
              <a:t>6/24/2019</a:t>
            </a:fld>
            <a:endParaRPr lang="en-US" altLang="en-US" dirty="0"/>
          </a:p>
        </p:txBody>
      </p:sp>
      <p:sp>
        <p:nvSpPr>
          <p:cNvPr id="5" name="Slide Number Placeholder 4"/>
          <p:cNvSpPr>
            <a:spLocks noGrp="1"/>
          </p:cNvSpPr>
          <p:nvPr>
            <p:ph type="sldNum" sz="quarter" idx="11"/>
          </p:nvPr>
        </p:nvSpPr>
        <p:spPr/>
        <p:txBody>
          <a:bodyPr/>
          <a:lstStyle/>
          <a:p>
            <a:pPr>
              <a:defRPr/>
            </a:pPr>
            <a:fld id="{9EAB572E-BE81-4A43-A8FB-9A43209D89F7}" type="slidenum">
              <a:rPr lang="en-US" altLang="en-US" smtClean="0"/>
              <a:pPr>
                <a:defRPr/>
              </a:pPr>
              <a:t>2</a:t>
            </a:fld>
            <a:endParaRPr lang="en-US" altLang="en-US" dirty="0"/>
          </a:p>
        </p:txBody>
      </p:sp>
      <p:sp>
        <p:nvSpPr>
          <p:cNvPr id="6" name="Title 1"/>
          <p:cNvSpPr txBox="1">
            <a:spLocks/>
          </p:cNvSpPr>
          <p:nvPr/>
        </p:nvSpPr>
        <p:spPr bwMode="auto">
          <a:xfrm>
            <a:off x="381001" y="311861"/>
            <a:ext cx="89915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rgbClr val="191970"/>
                </a:solidFill>
                <a:latin typeface="+mj-lt"/>
                <a:ea typeface="+mj-ea"/>
                <a:cs typeface="+mj-cs"/>
              </a:defRPr>
            </a:lvl1pPr>
            <a:lvl2pPr algn="ctr" rtl="0" eaLnBrk="0" fontAlgn="base" hangingPunct="0">
              <a:spcBef>
                <a:spcPct val="0"/>
              </a:spcBef>
              <a:spcAft>
                <a:spcPct val="0"/>
              </a:spcAft>
              <a:defRPr sz="2800" b="1">
                <a:solidFill>
                  <a:srgbClr val="19197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rgbClr val="19197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rgbClr val="19197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rgbClr val="191970"/>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200" b="1">
                <a:solidFill>
                  <a:srgbClr val="191970"/>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3200" b="1">
                <a:solidFill>
                  <a:srgbClr val="191970"/>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3200" b="1">
                <a:solidFill>
                  <a:srgbClr val="191970"/>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3200" b="1">
                <a:solidFill>
                  <a:srgbClr val="191970"/>
                </a:solidFill>
                <a:latin typeface="Arial" panose="020B0604020202020204" pitchFamily="34" charset="0"/>
                <a:cs typeface="Arial" panose="020B0604020202020204" pitchFamily="34" charset="0"/>
              </a:defRPr>
            </a:lvl9pPr>
          </a:lstStyle>
          <a:p>
            <a:pPr algn="l"/>
            <a:r>
              <a:rPr lang="en-US" sz="2200" dirty="0">
                <a:cs typeface="Calibri" panose="020F0502020204030204" pitchFamily="34" charset="0"/>
              </a:rPr>
              <a:t>CCSNH’s mission centers on student success and access, aligning with workforce and educational attainment needs</a:t>
            </a:r>
            <a:br>
              <a:rPr lang="en-US" sz="2200" dirty="0">
                <a:cs typeface="Calibri" panose="020F0502020204030204" pitchFamily="34" charset="0"/>
              </a:rPr>
            </a:br>
            <a:endParaRPr lang="en-US" sz="2200" dirty="0">
              <a:cs typeface="Calibri" panose="020F0502020204030204" pitchFamily="34" charset="0"/>
            </a:endParaRPr>
          </a:p>
        </p:txBody>
      </p:sp>
      <p:sp>
        <p:nvSpPr>
          <p:cNvPr id="7" name="Rectangle 6"/>
          <p:cNvSpPr/>
          <p:nvPr/>
        </p:nvSpPr>
        <p:spPr>
          <a:xfrm>
            <a:off x="6733182" y="2671199"/>
            <a:ext cx="2214632" cy="3215752"/>
          </a:xfrm>
          <a:prstGeom prst="rect">
            <a:avLst/>
          </a:prstGeom>
        </p:spPr>
        <p:txBody>
          <a:bodyPr wrap="square">
            <a:spAutoFit/>
          </a:bodyPr>
          <a:lstStyle/>
          <a:p>
            <a:pPr>
              <a:lnSpc>
                <a:spcPct val="115000"/>
              </a:lnSpc>
              <a:spcAft>
                <a:spcPts val="1000"/>
              </a:spcAft>
            </a:pPr>
            <a:r>
              <a:rPr lang="en-US" sz="1800" dirty="0">
                <a:latin typeface="+mj-lt"/>
                <a:ea typeface="Calibri" panose="020F0502020204030204" pitchFamily="34" charset="0"/>
                <a:cs typeface="Calibri" panose="020F0502020204030204" pitchFamily="34" charset="0"/>
              </a:rPr>
              <a:t>For Spring 2018 </a:t>
            </a:r>
          </a:p>
          <a:p>
            <a:pPr marL="285750" indent="-285750">
              <a:lnSpc>
                <a:spcPct val="115000"/>
              </a:lnSpc>
              <a:spcAft>
                <a:spcPts val="1000"/>
              </a:spcAft>
              <a:buFont typeface="Arial" panose="020B0604020202020204" pitchFamily="34" charset="0"/>
              <a:buChar char="•"/>
            </a:pPr>
            <a:r>
              <a:rPr lang="en-US" sz="1800" dirty="0">
                <a:latin typeface="+mj-lt"/>
                <a:ea typeface="Calibri" panose="020F0502020204030204" pitchFamily="34" charset="0"/>
                <a:cs typeface="Calibri" panose="020F0502020204030204" pitchFamily="34" charset="0"/>
              </a:rPr>
              <a:t>48% are 20 years old or under, 24% ages 21-25, and 28% ages 26+ </a:t>
            </a:r>
          </a:p>
          <a:p>
            <a:pPr marL="285750" indent="-285750">
              <a:lnSpc>
                <a:spcPct val="115000"/>
              </a:lnSpc>
              <a:spcAft>
                <a:spcPts val="1000"/>
              </a:spcAft>
              <a:buFont typeface="Arial" panose="020B0604020202020204" pitchFamily="34" charset="0"/>
              <a:buChar char="•"/>
            </a:pPr>
            <a:r>
              <a:rPr lang="en-US" sz="1800" dirty="0">
                <a:latin typeface="+mj-lt"/>
                <a:ea typeface="Calibri" panose="020F0502020204030204" pitchFamily="34" charset="0"/>
                <a:cs typeface="Calibri" panose="020F0502020204030204" pitchFamily="34" charset="0"/>
              </a:rPr>
              <a:t>66% of our students are part-time</a:t>
            </a:r>
          </a:p>
        </p:txBody>
      </p:sp>
      <p:cxnSp>
        <p:nvCxnSpPr>
          <p:cNvPr id="8" name="Straight Connector 7"/>
          <p:cNvCxnSpPr/>
          <p:nvPr/>
        </p:nvCxnSpPr>
        <p:spPr bwMode="auto">
          <a:xfrm>
            <a:off x="3429000" y="861913"/>
            <a:ext cx="0" cy="4776887"/>
          </a:xfrm>
          <a:prstGeom prst="line">
            <a:avLst/>
          </a:prstGeom>
          <a:ln>
            <a:solidFill>
              <a:srgbClr val="333399"/>
            </a:solidFill>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3734371" y="2679528"/>
            <a:ext cx="2671832" cy="3250762"/>
          </a:xfrm>
          <a:prstGeom prst="rect">
            <a:avLst/>
          </a:prstGeom>
        </p:spPr>
        <p:txBody>
          <a:bodyPr wrap="square">
            <a:spAutoFit/>
          </a:bodyPr>
          <a:lstStyle/>
          <a:p>
            <a:pPr>
              <a:lnSpc>
                <a:spcPct val="115000"/>
              </a:lnSpc>
              <a:spcAft>
                <a:spcPts val="1000"/>
              </a:spcAft>
            </a:pPr>
            <a:r>
              <a:rPr lang="en-US" sz="1800" i="1" dirty="0">
                <a:ea typeface="Calibri" panose="020F0502020204030204" pitchFamily="34" charset="0"/>
                <a:cs typeface="Calibri" panose="020F0502020204030204" pitchFamily="34" charset="0"/>
              </a:rPr>
              <a:t>CCSNH serves 26,00 students annually, which translates to roughly two percent of the adult population of New Hampshire any given year is a CCSNH student, once you exclude dual-credit programming</a:t>
            </a:r>
          </a:p>
        </p:txBody>
      </p:sp>
      <p:pic>
        <p:nvPicPr>
          <p:cNvPr id="10" name="Picture 2" descr="http://www.ampednh.com/sites/default/files/headerimg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8952" y="921461"/>
            <a:ext cx="4851648" cy="165649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bwMode="auto">
          <a:xfrm>
            <a:off x="6553200" y="2931981"/>
            <a:ext cx="0" cy="2706819"/>
          </a:xfrm>
          <a:prstGeom prst="line">
            <a:avLst/>
          </a:prstGeom>
          <a:ln w="9525" cap="flat" cmpd="sng" algn="ctr">
            <a:solidFill>
              <a:srgbClr val="19197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729194"/>
            <a:ext cx="4514273" cy="5642842"/>
          </a:xfrm>
          <a:prstGeom prst="rect">
            <a:avLst/>
          </a:prstGeom>
        </p:spPr>
      </p:pic>
    </p:spTree>
    <p:extLst>
      <p:ext uri="{BB962C8B-B14F-4D97-AF65-F5344CB8AC3E}">
        <p14:creationId xmlns:p14="http://schemas.microsoft.com/office/powerpoint/2010/main" val="21223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09600"/>
          </a:xfrm>
        </p:spPr>
        <p:txBody>
          <a:bodyPr/>
          <a:lstStyle/>
          <a:p>
            <a:r>
              <a:rPr lang="en-US" sz="2200" dirty="0"/>
              <a:t>The rural and mountainous north and west differ significantly from the more urban and populous counties in southeastern NH </a:t>
            </a:r>
          </a:p>
        </p:txBody>
      </p:sp>
      <p:sp>
        <p:nvSpPr>
          <p:cNvPr id="3" name="Slide Number Placeholder 2"/>
          <p:cNvSpPr>
            <a:spLocks noGrp="1"/>
          </p:cNvSpPr>
          <p:nvPr>
            <p:ph type="sldNum" sz="quarter" idx="11"/>
          </p:nvPr>
        </p:nvSpPr>
        <p:spPr/>
        <p:txBody>
          <a:bodyPr/>
          <a:lstStyle/>
          <a:p>
            <a:fld id="{D8CF010A-67B4-44FF-9AFF-DBE9D90F0564}" type="slidenum">
              <a:rPr lang="en-US" smtClean="0">
                <a:solidFill>
                  <a:prstClr val="black"/>
                </a:solidFill>
              </a:rPr>
              <a:pPr/>
              <a:t>3</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533400" y="-381253"/>
            <a:ext cx="3695700" cy="697900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Rectangle 5"/>
          <p:cNvSpPr/>
          <p:nvPr/>
        </p:nvSpPr>
        <p:spPr>
          <a:xfrm>
            <a:off x="4720713" y="1352089"/>
            <a:ext cx="4152900" cy="2062103"/>
          </a:xfrm>
          <a:prstGeom prst="rect">
            <a:avLst/>
          </a:prstGeom>
          <a:solidFill>
            <a:schemeClr val="accent1">
              <a:lumMod val="20000"/>
              <a:lumOff val="80000"/>
            </a:schemeClr>
          </a:solidFill>
        </p:spPr>
        <p:txBody>
          <a:bodyPr wrap="square">
            <a:spAutoFit/>
          </a:bodyPr>
          <a:lstStyle/>
          <a:p>
            <a:r>
              <a:rPr lang="en-US" sz="1600" i="1" dirty="0"/>
              <a:t>Following the highways from Boston, the NH metro counties include the Route 3 and I-93 cities and suburbs of Nashua, Manchester and Concord and the I-95 Seacoast cities of Portsmouth, Exeter, Dover and Rochester and their surrounding towns. These counties comprise 74 percent of NH population</a:t>
            </a:r>
          </a:p>
        </p:txBody>
      </p:sp>
      <p:graphicFrame>
        <p:nvGraphicFramePr>
          <p:cNvPr id="9" name="Table 8"/>
          <p:cNvGraphicFramePr>
            <a:graphicFrameLocks noGrp="1"/>
          </p:cNvGraphicFramePr>
          <p:nvPr/>
        </p:nvGraphicFramePr>
        <p:xfrm>
          <a:off x="4686300" y="3928081"/>
          <a:ext cx="4452785" cy="1554480"/>
        </p:xfrm>
        <a:graphic>
          <a:graphicData uri="http://schemas.openxmlformats.org/drawingml/2006/table">
            <a:tbl>
              <a:tblPr firstRow="1" bandRow="1">
                <a:tableStyleId>{5C22544A-7EE6-4342-B048-85BDC9FD1C3A}</a:tableStyleId>
              </a:tblPr>
              <a:tblGrid>
                <a:gridCol w="1139084">
                  <a:extLst>
                    <a:ext uri="{9D8B030D-6E8A-4147-A177-3AD203B41FA5}">
                      <a16:colId xmlns:a16="http://schemas.microsoft.com/office/drawing/2014/main" val="2394024099"/>
                    </a:ext>
                  </a:extLst>
                </a:gridCol>
                <a:gridCol w="621319">
                  <a:extLst>
                    <a:ext uri="{9D8B030D-6E8A-4147-A177-3AD203B41FA5}">
                      <a16:colId xmlns:a16="http://schemas.microsoft.com/office/drawing/2014/main" val="3020362717"/>
                    </a:ext>
                  </a:extLst>
                </a:gridCol>
                <a:gridCol w="621319">
                  <a:extLst>
                    <a:ext uri="{9D8B030D-6E8A-4147-A177-3AD203B41FA5}">
                      <a16:colId xmlns:a16="http://schemas.microsoft.com/office/drawing/2014/main" val="620960363"/>
                    </a:ext>
                  </a:extLst>
                </a:gridCol>
                <a:gridCol w="621319">
                  <a:extLst>
                    <a:ext uri="{9D8B030D-6E8A-4147-A177-3AD203B41FA5}">
                      <a16:colId xmlns:a16="http://schemas.microsoft.com/office/drawing/2014/main" val="2728489867"/>
                    </a:ext>
                  </a:extLst>
                </a:gridCol>
                <a:gridCol w="707613">
                  <a:extLst>
                    <a:ext uri="{9D8B030D-6E8A-4147-A177-3AD203B41FA5}">
                      <a16:colId xmlns:a16="http://schemas.microsoft.com/office/drawing/2014/main" val="2585022583"/>
                    </a:ext>
                  </a:extLst>
                </a:gridCol>
                <a:gridCol w="742131">
                  <a:extLst>
                    <a:ext uri="{9D8B030D-6E8A-4147-A177-3AD203B41FA5}">
                      <a16:colId xmlns:a16="http://schemas.microsoft.com/office/drawing/2014/main" val="397783169"/>
                    </a:ext>
                  </a:extLst>
                </a:gridCol>
              </a:tblGrid>
              <a:tr h="289287">
                <a:tc>
                  <a:txBody>
                    <a:bodyPr/>
                    <a:lstStyle/>
                    <a:p>
                      <a:endParaRPr lang="en-US" sz="1200" dirty="0"/>
                    </a:p>
                  </a:txBody>
                  <a:tcPr>
                    <a:noFill/>
                  </a:tcPr>
                </a:tc>
                <a:tc>
                  <a:txBody>
                    <a:bodyPr/>
                    <a:lstStyle/>
                    <a:p>
                      <a:r>
                        <a:rPr lang="en-US" sz="1200" dirty="0"/>
                        <a:t>Total NH</a:t>
                      </a:r>
                    </a:p>
                  </a:txBody>
                  <a:tcPr>
                    <a:solidFill>
                      <a:schemeClr val="accent1">
                        <a:lumMod val="50000"/>
                      </a:schemeClr>
                    </a:solidFill>
                  </a:tcPr>
                </a:tc>
                <a:tc>
                  <a:txBody>
                    <a:bodyPr/>
                    <a:lstStyle/>
                    <a:p>
                      <a:r>
                        <a:rPr lang="en-US" sz="1200" dirty="0"/>
                        <a:t>Rural NH</a:t>
                      </a:r>
                    </a:p>
                  </a:txBody>
                  <a:tcPr>
                    <a:solidFill>
                      <a:schemeClr val="accent1">
                        <a:lumMod val="50000"/>
                      </a:schemeClr>
                    </a:solidFill>
                  </a:tcPr>
                </a:tc>
                <a:tc>
                  <a:txBody>
                    <a:bodyPr/>
                    <a:lstStyle/>
                    <a:p>
                      <a:r>
                        <a:rPr lang="en-US" sz="1200" dirty="0"/>
                        <a:t>Metro</a:t>
                      </a:r>
                    </a:p>
                    <a:p>
                      <a:r>
                        <a:rPr lang="en-US" sz="1200" dirty="0"/>
                        <a:t>NH</a:t>
                      </a:r>
                    </a:p>
                  </a:txBody>
                  <a:tcPr>
                    <a:solidFill>
                      <a:schemeClr val="accent1">
                        <a:lumMod val="50000"/>
                      </a:schemeClr>
                    </a:solidFill>
                  </a:tcPr>
                </a:tc>
                <a:tc>
                  <a:txBody>
                    <a:bodyPr/>
                    <a:lstStyle/>
                    <a:p>
                      <a:r>
                        <a:rPr lang="en-US" sz="1200" dirty="0"/>
                        <a:t>Top State*</a:t>
                      </a:r>
                    </a:p>
                  </a:txBody>
                  <a:tcPr>
                    <a:solidFill>
                      <a:schemeClr val="accent1">
                        <a:lumMod val="50000"/>
                      </a:schemeClr>
                    </a:solidFill>
                  </a:tcPr>
                </a:tc>
                <a:tc>
                  <a:txBody>
                    <a:bodyPr/>
                    <a:lstStyle/>
                    <a:p>
                      <a:r>
                        <a:rPr lang="en-US" sz="1200" dirty="0"/>
                        <a:t>Bottom State*</a:t>
                      </a:r>
                    </a:p>
                  </a:txBody>
                  <a:tcPr>
                    <a:solidFill>
                      <a:schemeClr val="accent1">
                        <a:lumMod val="50000"/>
                      </a:schemeClr>
                    </a:solidFill>
                  </a:tcPr>
                </a:tc>
                <a:extLst>
                  <a:ext uri="{0D108BD9-81ED-4DB2-BD59-A6C34878D82A}">
                    <a16:rowId xmlns:a16="http://schemas.microsoft.com/office/drawing/2014/main" val="2280304029"/>
                  </a:ext>
                </a:extLst>
              </a:tr>
              <a:tr h="234644">
                <a:tc>
                  <a:txBody>
                    <a:bodyPr/>
                    <a:lstStyle/>
                    <a:p>
                      <a:r>
                        <a:rPr lang="en-US" sz="1200" dirty="0"/>
                        <a:t>Associates +</a:t>
                      </a:r>
                    </a:p>
                  </a:txBody>
                  <a:tcPr/>
                </a:tc>
                <a:tc>
                  <a:txBody>
                    <a:bodyPr/>
                    <a:lstStyle/>
                    <a:p>
                      <a:r>
                        <a:rPr lang="en-US" sz="1200" dirty="0"/>
                        <a:t>46%</a:t>
                      </a:r>
                    </a:p>
                  </a:txBody>
                  <a:tcPr/>
                </a:tc>
                <a:tc>
                  <a:txBody>
                    <a:bodyPr/>
                    <a:lstStyle/>
                    <a:p>
                      <a:r>
                        <a:rPr lang="en-US" sz="1200" dirty="0"/>
                        <a:t>38%</a:t>
                      </a:r>
                    </a:p>
                  </a:txBody>
                  <a:tcPr/>
                </a:tc>
                <a:tc>
                  <a:txBody>
                    <a:bodyPr/>
                    <a:lstStyle/>
                    <a:p>
                      <a:r>
                        <a:rPr lang="en-US" sz="1200" dirty="0"/>
                        <a:t>47%</a:t>
                      </a:r>
                    </a:p>
                  </a:txBody>
                  <a:tcPr/>
                </a:tc>
                <a:tc>
                  <a:txBody>
                    <a:bodyPr/>
                    <a:lstStyle/>
                    <a:p>
                      <a:r>
                        <a:rPr lang="en-US" sz="1200" dirty="0"/>
                        <a:t>51%</a:t>
                      </a:r>
                    </a:p>
                  </a:txBody>
                  <a:tcPr/>
                </a:tc>
                <a:tc>
                  <a:txBody>
                    <a:bodyPr/>
                    <a:lstStyle/>
                    <a:p>
                      <a:r>
                        <a:rPr lang="en-US" sz="1200" dirty="0"/>
                        <a:t>28%</a:t>
                      </a:r>
                    </a:p>
                  </a:txBody>
                  <a:tcPr/>
                </a:tc>
                <a:extLst>
                  <a:ext uri="{0D108BD9-81ED-4DB2-BD59-A6C34878D82A}">
                    <a16:rowId xmlns:a16="http://schemas.microsoft.com/office/drawing/2014/main" val="2024955399"/>
                  </a:ext>
                </a:extLst>
              </a:tr>
              <a:tr h="234644">
                <a:tc>
                  <a:txBody>
                    <a:bodyPr/>
                    <a:lstStyle/>
                    <a:p>
                      <a:r>
                        <a:rPr lang="en-US" sz="1200" dirty="0"/>
                        <a:t>Rank</a:t>
                      </a:r>
                    </a:p>
                  </a:txBody>
                  <a:tcPr/>
                </a:tc>
                <a:tc>
                  <a:txBody>
                    <a:bodyPr/>
                    <a:lstStyle/>
                    <a:p>
                      <a:r>
                        <a:rPr lang="en-US" sz="1200" dirty="0"/>
                        <a:t>7</a:t>
                      </a:r>
                    </a:p>
                  </a:txBody>
                  <a:tcPr/>
                </a:tc>
                <a:tc>
                  <a:txBody>
                    <a:bodyPr/>
                    <a:lstStyle/>
                    <a:p>
                      <a:r>
                        <a:rPr lang="en-US" sz="1200" dirty="0"/>
                        <a:t>28</a:t>
                      </a:r>
                    </a:p>
                  </a:txBody>
                  <a:tcPr/>
                </a:tc>
                <a:tc>
                  <a:txBody>
                    <a:bodyPr/>
                    <a:lstStyle/>
                    <a:p>
                      <a:r>
                        <a:rPr lang="en-US" sz="1200" dirty="0"/>
                        <a:t>3</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1737480013"/>
                  </a:ext>
                </a:extLst>
              </a:tr>
              <a:tr h="234644">
                <a:tc>
                  <a:txBody>
                    <a:bodyPr/>
                    <a:lstStyle/>
                    <a:p>
                      <a:r>
                        <a:rPr lang="en-US" sz="1200" dirty="0"/>
                        <a:t>Bachelors+</a:t>
                      </a:r>
                      <a:r>
                        <a:rPr lang="en-US" sz="1200" baseline="0" dirty="0"/>
                        <a:t> </a:t>
                      </a:r>
                      <a:endParaRPr lang="en-US" sz="1200" dirty="0"/>
                    </a:p>
                  </a:txBody>
                  <a:tcPr/>
                </a:tc>
                <a:tc>
                  <a:txBody>
                    <a:bodyPr/>
                    <a:lstStyle/>
                    <a:p>
                      <a:r>
                        <a:rPr lang="en-US" sz="1200" dirty="0"/>
                        <a:t>33%</a:t>
                      </a:r>
                    </a:p>
                  </a:txBody>
                  <a:tcPr/>
                </a:tc>
                <a:tc>
                  <a:txBody>
                    <a:bodyPr/>
                    <a:lstStyle/>
                    <a:p>
                      <a:r>
                        <a:rPr lang="en-US" sz="1200" dirty="0"/>
                        <a:t>30%</a:t>
                      </a:r>
                    </a:p>
                  </a:txBody>
                  <a:tcPr/>
                </a:tc>
                <a:tc>
                  <a:txBody>
                    <a:bodyPr/>
                    <a:lstStyle/>
                    <a:p>
                      <a:r>
                        <a:rPr lang="en-US" sz="1200" dirty="0"/>
                        <a:t>35%</a:t>
                      </a:r>
                    </a:p>
                  </a:txBody>
                  <a:tcPr/>
                </a:tc>
                <a:tc>
                  <a:txBody>
                    <a:bodyPr/>
                    <a:lstStyle/>
                    <a:p>
                      <a:r>
                        <a:rPr lang="en-US" sz="1200" dirty="0"/>
                        <a:t>39% </a:t>
                      </a:r>
                    </a:p>
                  </a:txBody>
                  <a:tcPr/>
                </a:tc>
                <a:tc>
                  <a:txBody>
                    <a:bodyPr/>
                    <a:lstStyle/>
                    <a:p>
                      <a:r>
                        <a:rPr lang="en-US" sz="1200" dirty="0"/>
                        <a:t>18%</a:t>
                      </a:r>
                    </a:p>
                  </a:txBody>
                  <a:tcPr/>
                </a:tc>
                <a:extLst>
                  <a:ext uri="{0D108BD9-81ED-4DB2-BD59-A6C34878D82A}">
                    <a16:rowId xmlns:a16="http://schemas.microsoft.com/office/drawing/2014/main" val="2999069881"/>
                  </a:ext>
                </a:extLst>
              </a:tr>
              <a:tr h="234644">
                <a:tc>
                  <a:txBody>
                    <a:bodyPr/>
                    <a:lstStyle/>
                    <a:p>
                      <a:r>
                        <a:rPr lang="en-US" sz="1200" dirty="0"/>
                        <a:t>Rank</a:t>
                      </a:r>
                    </a:p>
                  </a:txBody>
                  <a:tcPr/>
                </a:tc>
                <a:tc>
                  <a:txBody>
                    <a:bodyPr/>
                    <a:lstStyle/>
                    <a:p>
                      <a:r>
                        <a:rPr lang="en-US" sz="1200" dirty="0"/>
                        <a:t>9</a:t>
                      </a:r>
                    </a:p>
                  </a:txBody>
                  <a:tcPr/>
                </a:tc>
                <a:tc>
                  <a:txBody>
                    <a:bodyPr/>
                    <a:lstStyle/>
                    <a:p>
                      <a:r>
                        <a:rPr lang="en-US" sz="1200" dirty="0"/>
                        <a:t>19</a:t>
                      </a:r>
                    </a:p>
                  </a:txBody>
                  <a:tcPr/>
                </a:tc>
                <a:tc>
                  <a:txBody>
                    <a:bodyPr/>
                    <a:lstStyle/>
                    <a:p>
                      <a:r>
                        <a:rPr lang="en-US" sz="1200" dirty="0"/>
                        <a:t>6</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2092339614"/>
                  </a:ext>
                </a:extLst>
              </a:tr>
            </a:tbl>
          </a:graphicData>
        </a:graphic>
      </p:graphicFrame>
      <p:sp>
        <p:nvSpPr>
          <p:cNvPr id="11" name="TextBox 10"/>
          <p:cNvSpPr txBox="1"/>
          <p:nvPr/>
        </p:nvSpPr>
        <p:spPr>
          <a:xfrm>
            <a:off x="457200" y="6081545"/>
            <a:ext cx="3352800" cy="646331"/>
          </a:xfrm>
          <a:prstGeom prst="rect">
            <a:avLst/>
          </a:prstGeom>
          <a:solidFill>
            <a:schemeClr val="bg1"/>
          </a:solidFill>
        </p:spPr>
        <p:txBody>
          <a:bodyPr wrap="square" rtlCol="0">
            <a:spAutoFit/>
          </a:bodyPr>
          <a:lstStyle/>
          <a:p>
            <a:r>
              <a:rPr lang="en-US" sz="1200" dirty="0"/>
              <a:t>Source: http://www.ccsnh.edu/sites/default/files/white-paper-series-the-two-new-hampshires.pdf</a:t>
            </a:r>
          </a:p>
        </p:txBody>
      </p:sp>
      <p:cxnSp>
        <p:nvCxnSpPr>
          <p:cNvPr id="7" name="Straight Connector 6"/>
          <p:cNvCxnSpPr/>
          <p:nvPr/>
        </p:nvCxnSpPr>
        <p:spPr bwMode="auto">
          <a:xfrm>
            <a:off x="4686300" y="3581400"/>
            <a:ext cx="43053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45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71463"/>
            <a:ext cx="7010400" cy="609600"/>
          </a:xfrm>
        </p:spPr>
        <p:txBody>
          <a:bodyPr/>
          <a:lstStyle/>
          <a:p>
            <a:r>
              <a:rPr lang="en-US" altLang="en-US"/>
              <a:t>Job Postings and Job Seekers Gap</a:t>
            </a:r>
          </a:p>
        </p:txBody>
      </p:sp>
      <p:graphicFrame>
        <p:nvGraphicFramePr>
          <p:cNvPr id="4" name="Table 3">
            <a:extLst>
              <a:ext uri="{FF2B5EF4-FFF2-40B4-BE49-F238E27FC236}">
                <a16:creationId xmlns:a16="http://schemas.microsoft.com/office/drawing/2014/main" id="{157F0F1D-EDF2-475B-ACA5-5EC87EDA0DE2}"/>
              </a:ext>
            </a:extLst>
          </p:cNvPr>
          <p:cNvGraphicFramePr>
            <a:graphicFrameLocks noGrp="1"/>
          </p:cNvGraphicFramePr>
          <p:nvPr/>
        </p:nvGraphicFramePr>
        <p:xfrm>
          <a:off x="381000" y="1905000"/>
          <a:ext cx="8154987" cy="3636962"/>
        </p:xfrm>
        <a:graphic>
          <a:graphicData uri="http://schemas.openxmlformats.org/drawingml/2006/table">
            <a:tbl>
              <a:tblPr>
                <a:tableStyleId>{5C22544A-7EE6-4342-B048-85BDC9FD1C3A}</a:tableStyleId>
              </a:tblPr>
              <a:tblGrid>
                <a:gridCol w="3163121">
                  <a:extLst>
                    <a:ext uri="{9D8B030D-6E8A-4147-A177-3AD203B41FA5}">
                      <a16:colId xmlns:a16="http://schemas.microsoft.com/office/drawing/2014/main" val="2082091438"/>
                    </a:ext>
                  </a:extLst>
                </a:gridCol>
                <a:gridCol w="1447758">
                  <a:extLst>
                    <a:ext uri="{9D8B030D-6E8A-4147-A177-3AD203B41FA5}">
                      <a16:colId xmlns:a16="http://schemas.microsoft.com/office/drawing/2014/main" val="3948685254"/>
                    </a:ext>
                  </a:extLst>
                </a:gridCol>
                <a:gridCol w="1385910">
                  <a:extLst>
                    <a:ext uri="{9D8B030D-6E8A-4147-A177-3AD203B41FA5}">
                      <a16:colId xmlns:a16="http://schemas.microsoft.com/office/drawing/2014/main" val="110353113"/>
                    </a:ext>
                  </a:extLst>
                </a:gridCol>
                <a:gridCol w="1079099">
                  <a:extLst>
                    <a:ext uri="{9D8B030D-6E8A-4147-A177-3AD203B41FA5}">
                      <a16:colId xmlns:a16="http://schemas.microsoft.com/office/drawing/2014/main" val="340354619"/>
                    </a:ext>
                  </a:extLst>
                </a:gridCol>
                <a:gridCol w="1079099">
                  <a:extLst>
                    <a:ext uri="{9D8B030D-6E8A-4147-A177-3AD203B41FA5}">
                      <a16:colId xmlns:a16="http://schemas.microsoft.com/office/drawing/2014/main" val="922782341"/>
                    </a:ext>
                  </a:extLst>
                </a:gridCol>
              </a:tblGrid>
              <a:tr h="514557">
                <a:tc>
                  <a:txBody>
                    <a:bodyPr/>
                    <a:lstStyle/>
                    <a:p>
                      <a:pPr algn="l" fontAlgn="b"/>
                      <a:endParaRPr lang="en-US" sz="1700" b="0" i="0" u="none" strike="noStrike" dirty="0">
                        <a:effectLst/>
                        <a:latin typeface="Calibri" panose="020F0502020204030204" pitchFamily="34" charset="0"/>
                      </a:endParaRPr>
                    </a:p>
                  </a:txBody>
                  <a:tcPr marL="13973" marR="13973" marT="13974" marB="0" anchor="b">
                    <a:solidFill>
                      <a:srgbClr val="009900">
                        <a:alpha val="10196"/>
                      </a:srgbClr>
                    </a:solidFill>
                  </a:tcPr>
                </a:tc>
                <a:tc>
                  <a:txBody>
                    <a:bodyPr/>
                    <a:lstStyle/>
                    <a:p>
                      <a:pPr algn="ctr" fontAlgn="b"/>
                      <a:r>
                        <a:rPr lang="en-US" sz="1200" b="1" u="none" strike="noStrike" dirty="0">
                          <a:effectLst/>
                        </a:rPr>
                        <a:t>Workforce Size</a:t>
                      </a:r>
                      <a:endParaRPr lang="en-US" sz="12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200" b="1" u="none" strike="noStrike" dirty="0">
                          <a:effectLst/>
                        </a:rPr>
                        <a:t>Unemployment</a:t>
                      </a:r>
                      <a:endParaRPr lang="en-US" sz="12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200" b="1" u="none" strike="noStrike" dirty="0">
                          <a:effectLst/>
                        </a:rPr>
                        <a:t>Job seekers</a:t>
                      </a:r>
                      <a:endParaRPr lang="en-US" sz="12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200" b="1" u="none" strike="noStrike" dirty="0">
                          <a:effectLst/>
                        </a:rPr>
                        <a:t>Job openings</a:t>
                      </a:r>
                      <a:endParaRPr lang="en-US" sz="1200" b="1" i="0" u="none" strike="noStrike" dirty="0">
                        <a:effectLst/>
                        <a:latin typeface="Calibri" panose="020F0502020204030204" pitchFamily="34" charset="0"/>
                      </a:endParaRPr>
                    </a:p>
                  </a:txBody>
                  <a:tcPr marL="13973" marR="13973" marT="13974" marB="0" anchor="ctr">
                    <a:solidFill>
                      <a:srgbClr val="009900">
                        <a:alpha val="10196"/>
                      </a:srgbClr>
                    </a:solidFill>
                  </a:tcPr>
                </a:tc>
                <a:extLst>
                  <a:ext uri="{0D108BD9-81ED-4DB2-BD59-A6C34878D82A}">
                    <a16:rowId xmlns:a16="http://schemas.microsoft.com/office/drawing/2014/main" val="3791194206"/>
                  </a:ext>
                </a:extLst>
              </a:tr>
              <a:tr h="516930">
                <a:tc>
                  <a:txBody>
                    <a:bodyPr/>
                    <a:lstStyle/>
                    <a:p>
                      <a:pPr algn="r" fontAlgn="b"/>
                      <a:r>
                        <a:rPr lang="en-US" sz="1400" b="1" u="none" strike="noStrike" dirty="0">
                          <a:effectLst/>
                        </a:rPr>
                        <a:t>Graduate or professional degree</a:t>
                      </a:r>
                      <a:endParaRPr lang="en-US" sz="14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r" fontAlgn="b"/>
                      <a:r>
                        <a:rPr lang="en-US" sz="1700" u="none" strike="noStrike" dirty="0">
                          <a:effectLst/>
                        </a:rPr>
                        <a:t>           94,080 </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700" u="none" strike="noStrike" dirty="0">
                          <a:effectLst/>
                        </a:rPr>
                        <a:t>1.9%</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rowSpan="3">
                  <a:txBody>
                    <a:bodyPr/>
                    <a:lstStyle/>
                    <a:p>
                      <a:pPr algn="ctr" fontAlgn="b"/>
                      <a:r>
                        <a:rPr lang="en-US" sz="1700" u="none" strike="noStrike" dirty="0">
                          <a:effectLst/>
                        </a:rPr>
                        <a:t>5,531</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rowSpan="3">
                  <a:txBody>
                    <a:bodyPr/>
                    <a:lstStyle/>
                    <a:p>
                      <a:pPr algn="ctr" fontAlgn="b"/>
                      <a:r>
                        <a:rPr lang="en-US" sz="1700" u="none" strike="noStrike" dirty="0">
                          <a:effectLst/>
                        </a:rPr>
                        <a:t>9,522 </a:t>
                      </a:r>
                      <a:endParaRPr lang="en-US" sz="1700" b="0" i="0" u="none" strike="noStrike" dirty="0">
                        <a:effectLst/>
                        <a:latin typeface="Calibri" panose="020F0502020204030204" pitchFamily="34" charset="0"/>
                      </a:endParaRPr>
                    </a:p>
                  </a:txBody>
                  <a:tcPr marL="13973" marR="13973" marT="13974" marB="0" anchor="ctr">
                    <a:solidFill>
                      <a:srgbClr val="FFFF00"/>
                    </a:solidFill>
                  </a:tcPr>
                </a:tc>
                <a:extLst>
                  <a:ext uri="{0D108BD9-81ED-4DB2-BD59-A6C34878D82A}">
                    <a16:rowId xmlns:a16="http://schemas.microsoft.com/office/drawing/2014/main" val="377320687"/>
                  </a:ext>
                </a:extLst>
              </a:tr>
              <a:tr h="537755">
                <a:tc>
                  <a:txBody>
                    <a:bodyPr/>
                    <a:lstStyle/>
                    <a:p>
                      <a:pPr algn="r" fontAlgn="b"/>
                      <a:r>
                        <a:rPr lang="en-US" sz="1400" b="1" u="none" strike="noStrike" dirty="0">
                          <a:effectLst/>
                        </a:rPr>
                        <a:t>Bachelor's degree</a:t>
                      </a:r>
                      <a:endParaRPr lang="en-US" sz="14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r" fontAlgn="b"/>
                      <a:r>
                        <a:rPr lang="en-US" sz="1700" u="none" strike="noStrike" dirty="0">
                          <a:effectLst/>
                        </a:rPr>
                        <a:t>         154,560 </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700" u="none" strike="noStrike" dirty="0">
                          <a:effectLst/>
                        </a:rPr>
                        <a:t>1.9%</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vMerge="1">
                  <a:txBody>
                    <a:bodyPr/>
                    <a:lstStyle/>
                    <a:p>
                      <a:pPr algn="l" fontAlgn="b"/>
                      <a:endParaRPr lang="en-US" sz="2200" b="0" i="0" u="none" strike="noStrike" dirty="0">
                        <a:effectLst/>
                        <a:latin typeface="Calibri" panose="020F0502020204030204" pitchFamily="34" charset="0"/>
                      </a:endParaRPr>
                    </a:p>
                  </a:txBody>
                  <a:tcPr marL="18630" marR="18630" marT="18630" marB="0" anchor="b">
                    <a:solidFill>
                      <a:schemeClr val="bg2"/>
                    </a:solidFill>
                  </a:tcPr>
                </a:tc>
                <a:tc vMerge="1">
                  <a:txBody>
                    <a:bodyPr/>
                    <a:lstStyle/>
                    <a:p>
                      <a:pPr algn="l" fontAlgn="b"/>
                      <a:endParaRPr lang="en-US" sz="2200" b="0" i="0" u="none" strike="noStrike" dirty="0">
                        <a:effectLst/>
                        <a:latin typeface="Calibri" panose="020F0502020204030204" pitchFamily="34" charset="0"/>
                      </a:endParaRPr>
                    </a:p>
                  </a:txBody>
                  <a:tcPr marL="18630" marR="18630" marT="18630" marB="0" anchor="b">
                    <a:solidFill>
                      <a:srgbClr val="FF0000"/>
                    </a:solidFill>
                  </a:tcPr>
                </a:tc>
                <a:extLst>
                  <a:ext uri="{0D108BD9-81ED-4DB2-BD59-A6C34878D82A}">
                    <a16:rowId xmlns:a16="http://schemas.microsoft.com/office/drawing/2014/main" val="2282543086"/>
                  </a:ext>
                </a:extLst>
              </a:tr>
              <a:tr h="516930">
                <a:tc>
                  <a:txBody>
                    <a:bodyPr/>
                    <a:lstStyle/>
                    <a:p>
                      <a:pPr algn="r" fontAlgn="b"/>
                      <a:r>
                        <a:rPr lang="en-US" sz="1400" b="1" u="none" strike="noStrike" dirty="0">
                          <a:effectLst/>
                        </a:rPr>
                        <a:t>Associate degree</a:t>
                      </a:r>
                      <a:endParaRPr lang="en-US" sz="14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r" fontAlgn="b"/>
                      <a:r>
                        <a:rPr lang="en-US" sz="1700" u="none" strike="noStrike" dirty="0">
                          <a:effectLst/>
                        </a:rPr>
                        <a:t>           67,200 </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700" u="none" strike="noStrike" dirty="0">
                          <a:effectLst/>
                        </a:rPr>
                        <a:t>1.2%</a:t>
                      </a:r>
                      <a:endParaRPr lang="en-US" sz="1700" b="0" i="0" u="none" strike="noStrike" dirty="0">
                        <a:effectLst/>
                        <a:latin typeface="Calibri" panose="020F0502020204030204" pitchFamily="34" charset="0"/>
                      </a:endParaRPr>
                    </a:p>
                  </a:txBody>
                  <a:tcPr marL="13973" marR="13973" marT="13974" marB="0" anchor="ctr">
                    <a:solidFill>
                      <a:srgbClr val="FFFF00">
                        <a:alpha val="10196"/>
                      </a:srgbClr>
                    </a:solidFill>
                  </a:tcPr>
                </a:tc>
                <a:tc vMerge="1">
                  <a:txBody>
                    <a:bodyPr/>
                    <a:lstStyle/>
                    <a:p>
                      <a:pPr algn="l" fontAlgn="b"/>
                      <a:endParaRPr lang="en-US" sz="2200" b="0" i="0" u="none" strike="noStrike" dirty="0">
                        <a:effectLst/>
                        <a:latin typeface="Calibri" panose="020F0502020204030204" pitchFamily="34" charset="0"/>
                      </a:endParaRPr>
                    </a:p>
                  </a:txBody>
                  <a:tcPr marL="18630" marR="18630" marT="18630" marB="0" anchor="b">
                    <a:solidFill>
                      <a:schemeClr val="bg2"/>
                    </a:solidFill>
                  </a:tcPr>
                </a:tc>
                <a:tc vMerge="1">
                  <a:txBody>
                    <a:bodyPr/>
                    <a:lstStyle/>
                    <a:p>
                      <a:pPr algn="l" fontAlgn="b"/>
                      <a:endParaRPr lang="en-US" sz="2200" b="0" i="0" u="none" strike="noStrike" dirty="0">
                        <a:effectLst/>
                        <a:latin typeface="Calibri" panose="020F0502020204030204" pitchFamily="34" charset="0"/>
                      </a:endParaRPr>
                    </a:p>
                  </a:txBody>
                  <a:tcPr marL="18630" marR="18630" marT="18630" marB="0" anchor="b">
                    <a:solidFill>
                      <a:srgbClr val="FF0000"/>
                    </a:solidFill>
                  </a:tcPr>
                </a:tc>
                <a:extLst>
                  <a:ext uri="{0D108BD9-81ED-4DB2-BD59-A6C34878D82A}">
                    <a16:rowId xmlns:a16="http://schemas.microsoft.com/office/drawing/2014/main" val="2223099585"/>
                  </a:ext>
                </a:extLst>
              </a:tr>
              <a:tr h="516930">
                <a:tc>
                  <a:txBody>
                    <a:bodyPr/>
                    <a:lstStyle/>
                    <a:p>
                      <a:pPr algn="r" fontAlgn="b"/>
                      <a:r>
                        <a:rPr lang="en-US" sz="1400" b="1" u="none" strike="noStrike" dirty="0">
                          <a:effectLst/>
                        </a:rPr>
                        <a:t>Some college, no degree</a:t>
                      </a:r>
                      <a:endParaRPr lang="en-US" sz="14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r" fontAlgn="b"/>
                      <a:r>
                        <a:rPr lang="en-US" sz="1700" u="none" strike="noStrike" dirty="0">
                          <a:effectLst/>
                        </a:rPr>
                        <a:t>         127,680 </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700" u="none" strike="noStrike" dirty="0">
                          <a:effectLst/>
                        </a:rPr>
                        <a:t>2.9%</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rowSpan="3">
                  <a:txBody>
                    <a:bodyPr/>
                    <a:lstStyle/>
                    <a:p>
                      <a:pPr algn="ctr" fontAlgn="b"/>
                      <a:r>
                        <a:rPr lang="en-US" sz="1700" u="none" strike="noStrike" dirty="0">
                          <a:effectLst/>
                        </a:rPr>
                        <a:t>13,380</a:t>
                      </a:r>
                      <a:endParaRPr lang="en-US" sz="1700" b="0" i="0" u="none" strike="noStrike" dirty="0">
                        <a:effectLst/>
                        <a:latin typeface="Calibri" panose="020F0502020204030204" pitchFamily="34" charset="0"/>
                      </a:endParaRPr>
                    </a:p>
                  </a:txBody>
                  <a:tcPr marL="13973" marR="13973" marT="13974" marB="0" anchor="ctr">
                    <a:solidFill>
                      <a:srgbClr val="FFFF00"/>
                    </a:solidFill>
                  </a:tcPr>
                </a:tc>
                <a:tc rowSpan="3">
                  <a:txBody>
                    <a:bodyPr/>
                    <a:lstStyle/>
                    <a:p>
                      <a:pPr algn="l" fontAlgn="b"/>
                      <a:r>
                        <a:rPr lang="en-US" sz="1700" u="none" strike="noStrike" dirty="0">
                          <a:effectLst/>
                        </a:rPr>
                        <a:t>         6,132 </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extLst>
                  <a:ext uri="{0D108BD9-81ED-4DB2-BD59-A6C34878D82A}">
                    <a16:rowId xmlns:a16="http://schemas.microsoft.com/office/drawing/2014/main" val="684527977"/>
                  </a:ext>
                </a:extLst>
              </a:tr>
              <a:tr h="516930">
                <a:tc>
                  <a:txBody>
                    <a:bodyPr/>
                    <a:lstStyle/>
                    <a:p>
                      <a:pPr algn="r" fontAlgn="b"/>
                      <a:r>
                        <a:rPr lang="en-US" sz="1400" b="1" u="none" strike="noStrike" dirty="0">
                          <a:effectLst/>
                        </a:rPr>
                        <a:t>High school graduate or equivalent</a:t>
                      </a:r>
                      <a:endParaRPr lang="en-US" sz="14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r" fontAlgn="b"/>
                      <a:r>
                        <a:rPr lang="en-US" sz="1700" u="none" strike="noStrike" dirty="0">
                          <a:effectLst/>
                        </a:rPr>
                        <a:t>         181,440 </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700" u="none" strike="noStrike" dirty="0">
                          <a:effectLst/>
                        </a:rPr>
                        <a:t>3.7%</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vMerge="1">
                  <a:txBody>
                    <a:bodyPr/>
                    <a:lstStyle/>
                    <a:p>
                      <a:pPr algn="l" fontAlgn="b"/>
                      <a:endParaRPr lang="en-US" sz="2200" b="0" i="0" u="none" strike="noStrike" dirty="0">
                        <a:effectLst/>
                        <a:latin typeface="Calibri" panose="020F0502020204030204" pitchFamily="34" charset="0"/>
                      </a:endParaRPr>
                    </a:p>
                  </a:txBody>
                  <a:tcPr marL="18630" marR="18630" marT="18630" marB="0" anchor="b">
                    <a:solidFill>
                      <a:srgbClr val="FF0000"/>
                    </a:solidFill>
                  </a:tcPr>
                </a:tc>
                <a:tc vMerge="1">
                  <a:txBody>
                    <a:bodyPr/>
                    <a:lstStyle/>
                    <a:p>
                      <a:pPr algn="l" fontAlgn="b"/>
                      <a:endParaRPr lang="en-US" sz="2200" b="0" i="0" u="none" strike="noStrike" dirty="0">
                        <a:effectLst/>
                        <a:latin typeface="Calibri" panose="020F0502020204030204" pitchFamily="34" charset="0"/>
                      </a:endParaRPr>
                    </a:p>
                  </a:txBody>
                  <a:tcPr marL="18630" marR="18630" marT="18630" marB="0" anchor="b">
                    <a:solidFill>
                      <a:schemeClr val="bg2"/>
                    </a:solidFill>
                  </a:tcPr>
                </a:tc>
                <a:extLst>
                  <a:ext uri="{0D108BD9-81ED-4DB2-BD59-A6C34878D82A}">
                    <a16:rowId xmlns:a16="http://schemas.microsoft.com/office/drawing/2014/main" val="121109998"/>
                  </a:ext>
                </a:extLst>
              </a:tr>
              <a:tr h="516930">
                <a:tc>
                  <a:txBody>
                    <a:bodyPr/>
                    <a:lstStyle/>
                    <a:p>
                      <a:pPr algn="r" fontAlgn="b"/>
                      <a:r>
                        <a:rPr lang="en-US" sz="1400" b="1" u="none" strike="noStrike" dirty="0">
                          <a:effectLst/>
                        </a:rPr>
                        <a:t>Less than 12th grade or less</a:t>
                      </a:r>
                      <a:endParaRPr lang="en-US" sz="1400" b="1"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r" fontAlgn="b"/>
                      <a:r>
                        <a:rPr lang="en-US" sz="1700" u="none" strike="noStrike" dirty="0">
                          <a:effectLst/>
                        </a:rPr>
                        <a:t>           47,040 </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a:txBody>
                    <a:bodyPr/>
                    <a:lstStyle/>
                    <a:p>
                      <a:pPr algn="ctr" fontAlgn="b"/>
                      <a:r>
                        <a:rPr lang="en-US" sz="1700" u="none" strike="noStrike" dirty="0">
                          <a:effectLst/>
                        </a:rPr>
                        <a:t>6.3%</a:t>
                      </a:r>
                      <a:endParaRPr lang="en-US" sz="1700" b="0" i="0" u="none" strike="noStrike" dirty="0">
                        <a:effectLst/>
                        <a:latin typeface="Calibri" panose="020F0502020204030204" pitchFamily="34" charset="0"/>
                      </a:endParaRPr>
                    </a:p>
                  </a:txBody>
                  <a:tcPr marL="13973" marR="13973" marT="13974" marB="0" anchor="ctr">
                    <a:solidFill>
                      <a:srgbClr val="009900">
                        <a:alpha val="10196"/>
                      </a:srgbClr>
                    </a:solidFill>
                  </a:tcPr>
                </a:tc>
                <a:tc vMerge="1">
                  <a:txBody>
                    <a:bodyPr/>
                    <a:lstStyle/>
                    <a:p>
                      <a:pPr algn="l" fontAlgn="b"/>
                      <a:endParaRPr lang="en-US" sz="2200" b="0" i="0" u="none" strike="noStrike" dirty="0">
                        <a:effectLst/>
                        <a:latin typeface="Calibri" panose="020F0502020204030204" pitchFamily="34" charset="0"/>
                      </a:endParaRPr>
                    </a:p>
                  </a:txBody>
                  <a:tcPr marL="18630" marR="18630" marT="18630" marB="0" anchor="b">
                    <a:solidFill>
                      <a:srgbClr val="FF0000"/>
                    </a:solidFill>
                  </a:tcPr>
                </a:tc>
                <a:tc vMerge="1">
                  <a:txBody>
                    <a:bodyPr/>
                    <a:lstStyle/>
                    <a:p>
                      <a:pPr algn="l" fontAlgn="b"/>
                      <a:endParaRPr lang="en-US" sz="2200" b="0" i="0" u="none" strike="noStrike" dirty="0">
                        <a:effectLst/>
                        <a:latin typeface="Calibri" panose="020F0502020204030204" pitchFamily="34" charset="0"/>
                      </a:endParaRPr>
                    </a:p>
                  </a:txBody>
                  <a:tcPr marL="18630" marR="18630" marT="18630" marB="0" anchor="b">
                    <a:solidFill>
                      <a:schemeClr val="bg2"/>
                    </a:solidFill>
                  </a:tcPr>
                </a:tc>
                <a:extLst>
                  <a:ext uri="{0D108BD9-81ED-4DB2-BD59-A6C34878D82A}">
                    <a16:rowId xmlns:a16="http://schemas.microsoft.com/office/drawing/2014/main" val="3165879453"/>
                  </a:ext>
                </a:extLst>
              </a:tr>
            </a:tbl>
          </a:graphicData>
        </a:graphic>
      </p:graphicFrame>
      <p:sp>
        <p:nvSpPr>
          <p:cNvPr id="7213" name="Rectangle 2"/>
          <p:cNvSpPr>
            <a:spLocks noChangeArrowheads="1"/>
          </p:cNvSpPr>
          <p:nvPr/>
        </p:nvSpPr>
        <p:spPr bwMode="auto">
          <a:xfrm>
            <a:off x="342900" y="101123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gn="ctr">
              <a:spcBef>
                <a:spcPct val="0"/>
              </a:spcBef>
              <a:spcAft>
                <a:spcPts val="600"/>
              </a:spcAft>
              <a:buFontTx/>
              <a:buNone/>
            </a:pPr>
            <a:r>
              <a:rPr lang="en-US" altLang="en-US" sz="1600"/>
              <a:t>CCSNH degree and certificate programs in “sweet spot” of </a:t>
            </a:r>
            <a:r>
              <a:rPr lang="en-US" altLang="en-US" sz="1600" b="1">
                <a:solidFill>
                  <a:srgbClr val="009900"/>
                </a:solidFill>
              </a:rPr>
              <a:t>high employability for individuals</a:t>
            </a:r>
            <a:r>
              <a:rPr lang="en-US" altLang="en-US" sz="1600">
                <a:solidFill>
                  <a:srgbClr val="009900"/>
                </a:solidFill>
              </a:rPr>
              <a:t> </a:t>
            </a:r>
            <a:r>
              <a:rPr lang="en-US" altLang="en-US" sz="1600"/>
              <a:t>and </a:t>
            </a:r>
            <a:r>
              <a:rPr lang="en-US" altLang="en-US" sz="1600" b="1">
                <a:solidFill>
                  <a:srgbClr val="009900"/>
                </a:solidFill>
              </a:rPr>
              <a:t>labor market alignment </a:t>
            </a:r>
            <a:r>
              <a:rPr lang="en-US" altLang="en-US" sz="1600" b="1"/>
              <a:t>for NH economy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7" name="think-cell Slide" r:id="rId5" imgW="378" imgH="379" progId="TCLayout.ActiveDocument.1">
                  <p:embed/>
                </p:oleObj>
              </mc:Choice>
              <mc:Fallback>
                <p:oleObj name="think-cell Slide" r:id="rId5" imgW="378" imgH="379" progId="TCLayout.ActiveDocument.1">
                  <p:embed/>
                  <p:pic>
                    <p:nvPicPr>
                      <p:cNvPr id="10242"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eaLnBrk="1" hangingPunct="1">
              <a:defRPr/>
            </a:pPr>
            <a:endParaRPr lang="en-US" sz="22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024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fld id="{8A4FC57C-43AC-49C4-89F6-43B62670E75D}" type="slidenum">
              <a:rPr lang="en-US" altLang="en-US" sz="1000" smtClean="0">
                <a:solidFill>
                  <a:srgbClr val="000000"/>
                </a:solidFill>
              </a:rPr>
              <a:pPr>
                <a:spcBef>
                  <a:spcPct val="0"/>
                </a:spcBef>
                <a:buFontTx/>
                <a:buNone/>
              </a:pPr>
              <a:t>5</a:t>
            </a:fld>
            <a:endParaRPr lang="en-US" altLang="en-US" sz="1000">
              <a:solidFill>
                <a:srgbClr val="000000"/>
              </a:solidFill>
            </a:endParaRPr>
          </a:p>
        </p:txBody>
      </p:sp>
      <p:sp>
        <p:nvSpPr>
          <p:cNvPr id="10245" name="Title 1"/>
          <p:cNvSpPr>
            <a:spLocks noGrp="1"/>
          </p:cNvSpPr>
          <p:nvPr>
            <p:ph type="title"/>
          </p:nvPr>
        </p:nvSpPr>
        <p:spPr>
          <a:xfrm>
            <a:off x="46038" y="104775"/>
            <a:ext cx="8991600" cy="609600"/>
          </a:xfrm>
        </p:spPr>
        <p:txBody>
          <a:bodyPr/>
          <a:lstStyle/>
          <a:p>
            <a:pPr algn="l"/>
            <a:r>
              <a:rPr lang="en-US" altLang="en-US" sz="2200">
                <a:latin typeface="Calibri" panose="020F0502020204030204" pitchFamily="34" charset="0"/>
                <a:cs typeface="Calibri" panose="020F0502020204030204" pitchFamily="34" charset="0"/>
              </a:rPr>
              <a:t>65 X 25 goals fall within our mission and influence our work</a:t>
            </a:r>
          </a:p>
        </p:txBody>
      </p:sp>
      <p:sp>
        <p:nvSpPr>
          <p:cNvPr id="2" name="Rectangle 1"/>
          <p:cNvSpPr/>
          <p:nvPr/>
        </p:nvSpPr>
        <p:spPr>
          <a:xfrm>
            <a:off x="4038600" y="927100"/>
            <a:ext cx="4876800" cy="5016500"/>
          </a:xfrm>
          <a:prstGeom prst="rect">
            <a:avLst/>
          </a:prstGeom>
        </p:spPr>
        <p:txBody>
          <a:bodyPr>
            <a:spAutoFit/>
          </a:bodyPr>
          <a:lstStyle/>
          <a:p>
            <a:pPr marL="285750" indent="-285750">
              <a:buFont typeface="Arial" panose="020B0604020202020204" pitchFamily="34" charset="0"/>
              <a:buChar char="•"/>
              <a:defRPr/>
            </a:pPr>
            <a:r>
              <a:rPr lang="en-US" sz="2000" i="1" dirty="0">
                <a:solidFill>
                  <a:srgbClr val="000000"/>
                </a:solidFill>
                <a:latin typeface="Calibri" panose="020F0502020204030204" pitchFamily="34" charset="0"/>
                <a:cs typeface="Calibri" panose="020F0502020204030204" pitchFamily="34" charset="0"/>
              </a:rPr>
              <a:t>The Community College System of NH has introduced </a:t>
            </a:r>
            <a:r>
              <a:rPr lang="en-US" sz="2000" b="1" i="1" dirty="0">
                <a:solidFill>
                  <a:srgbClr val="333399"/>
                </a:solidFill>
                <a:latin typeface="Calibri" panose="020F0502020204030204" pitchFamily="34" charset="0"/>
                <a:cs typeface="Calibri" panose="020F0502020204030204" pitchFamily="34" charset="0"/>
              </a:rPr>
              <a:t>65 by 25</a:t>
            </a:r>
            <a:r>
              <a:rPr lang="en-US" sz="2000" i="1" dirty="0">
                <a:solidFill>
                  <a:srgbClr val="000000"/>
                </a:solidFill>
                <a:latin typeface="Calibri" panose="020F0502020204030204" pitchFamily="34" charset="0"/>
                <a:cs typeface="Calibri" panose="020F0502020204030204" pitchFamily="34" charset="0"/>
              </a:rPr>
              <a:t>, a goal to help ensure that 65 percent of adults 25 and older in New Hampshire will have some form of post-secondary education, from certificates to advanced degrees, by 2025. Achieving this goal moves New Hampshire much closer to targets cited in national research and positions New Hampshire to support a strong future economy.</a:t>
            </a:r>
          </a:p>
          <a:p>
            <a:pPr marL="285750" indent="-285750">
              <a:buFont typeface="Arial" panose="020B0604020202020204" pitchFamily="34" charset="0"/>
              <a:buChar char="•"/>
              <a:defRPr/>
            </a:pPr>
            <a:endParaRPr lang="en-US" sz="2000" i="1"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2000" i="1" dirty="0">
                <a:solidFill>
                  <a:srgbClr val="000000"/>
                </a:solidFill>
                <a:latin typeface="Calibri" panose="020F0502020204030204" pitchFamily="34" charset="0"/>
                <a:cs typeface="Calibri" panose="020F0502020204030204" pitchFamily="34" charset="0"/>
              </a:rPr>
              <a:t>Failure to reach that goal will harm the state’s ability to retain, attract and grow business, and will have long-term effects on the state’s economy and quality of life.</a:t>
            </a:r>
          </a:p>
          <a:p>
            <a:pPr>
              <a:defRPr/>
            </a:pPr>
            <a:endParaRPr lang="en-US" sz="2000" i="1" dirty="0">
              <a:latin typeface="Calibri" panose="020F0502020204030204" pitchFamily="34" charset="0"/>
              <a:cs typeface="Calibri" panose="020F0502020204030204" pitchFamily="34" charset="0"/>
            </a:endParaRPr>
          </a:p>
        </p:txBody>
      </p:sp>
      <p:pic>
        <p:nvPicPr>
          <p:cNvPr id="10247" name="Picture 4"/>
          <p:cNvPicPr>
            <a:picLocks noChangeAspect="1"/>
          </p:cNvPicPr>
          <p:nvPr/>
        </p:nvPicPr>
        <p:blipFill>
          <a:blip r:embed="rId7">
            <a:extLst>
              <a:ext uri="{28A0092B-C50C-407E-A947-70E740481C1C}">
                <a14:useLocalDpi xmlns:a14="http://schemas.microsoft.com/office/drawing/2010/main" val="0"/>
              </a:ext>
            </a:extLst>
          </a:blip>
          <a:srcRect l="55270" t="45833" r="21303" b="19792"/>
          <a:stretch>
            <a:fillRect/>
          </a:stretch>
        </p:blipFill>
        <p:spPr bwMode="auto">
          <a:xfrm>
            <a:off x="122238" y="1752600"/>
            <a:ext cx="376396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21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4" name="think-cell Slide" r:id="rId5" imgW="378" imgH="379" progId="TCLayout.ActiveDocument.1">
                  <p:embed/>
                </p:oleObj>
              </mc:Choice>
              <mc:Fallback>
                <p:oleObj name="think-cell Slide" r:id="rId5" imgW="378" imgH="379"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eaLnBrk="1" hangingPunct="1"/>
            <a:endParaRPr kumimoji="0" lang="en-US" sz="2200" b="1" u="none" strike="noStrike" cap="none" normalizeH="0" dirty="0">
              <a:ln>
                <a:noFill/>
              </a:ln>
              <a:solidFill>
                <a:schemeClr val="tx1"/>
              </a:solidFill>
              <a:effectLst/>
              <a:ea typeface="+mj-ea"/>
              <a:sym typeface="Arial" panose="020B0604020202020204" pitchFamily="34" charset="0"/>
            </a:endParaRPr>
          </a:p>
        </p:txBody>
      </p:sp>
      <p:sp>
        <p:nvSpPr>
          <p:cNvPr id="2" name="Title 1"/>
          <p:cNvSpPr>
            <a:spLocks noGrp="1"/>
          </p:cNvSpPr>
          <p:nvPr>
            <p:ph type="title"/>
          </p:nvPr>
        </p:nvSpPr>
        <p:spPr>
          <a:xfrm>
            <a:off x="1066800" y="12290"/>
            <a:ext cx="7010400" cy="609600"/>
          </a:xfrm>
        </p:spPr>
        <p:txBody>
          <a:bodyPr/>
          <a:lstStyle/>
          <a:p>
            <a:r>
              <a:rPr lang="en-US" sz="2200" dirty="0"/>
              <a:t>Demographic context</a:t>
            </a:r>
          </a:p>
        </p:txBody>
      </p:sp>
      <p:sp>
        <p:nvSpPr>
          <p:cNvPr id="4" name="Date Placeholder 3"/>
          <p:cNvSpPr>
            <a:spLocks noGrp="1"/>
          </p:cNvSpPr>
          <p:nvPr>
            <p:ph type="dt" sz="half" idx="10"/>
          </p:nvPr>
        </p:nvSpPr>
        <p:spPr/>
        <p:txBody>
          <a:bodyPr/>
          <a:lstStyle/>
          <a:p>
            <a:pPr>
              <a:defRPr/>
            </a:pPr>
            <a:fld id="{EDC46DCD-9DCE-446B-881F-E3F360E388F6}" type="datetime1">
              <a:rPr lang="en-US" altLang="en-US" smtClean="0"/>
              <a:pPr>
                <a:defRPr/>
              </a:pPr>
              <a:t>6/24/2019</a:t>
            </a:fld>
            <a:endParaRPr lang="en-US" altLang="en-US" dirty="0"/>
          </a:p>
        </p:txBody>
      </p:sp>
      <p:sp>
        <p:nvSpPr>
          <p:cNvPr id="5" name="Slide Number Placeholder 4"/>
          <p:cNvSpPr>
            <a:spLocks noGrp="1"/>
          </p:cNvSpPr>
          <p:nvPr>
            <p:ph type="sldNum" sz="quarter" idx="11"/>
          </p:nvPr>
        </p:nvSpPr>
        <p:spPr/>
        <p:txBody>
          <a:bodyPr/>
          <a:lstStyle/>
          <a:p>
            <a:pPr>
              <a:defRPr/>
            </a:pPr>
            <a:fld id="{9EAB572E-BE81-4A43-A8FB-9A43209D89F7}" type="slidenum">
              <a:rPr lang="en-US" altLang="en-US" smtClean="0"/>
              <a:pPr>
                <a:defRPr/>
              </a:pPr>
              <a:t>6</a:t>
            </a:fld>
            <a:endParaRPr lang="en-US" altLang="en-US" dirty="0"/>
          </a:p>
        </p:txBody>
      </p:sp>
      <p:pic>
        <p:nvPicPr>
          <p:cNvPr id="58370" name="Picture 2" descr="https://images-na.ssl-images-amazon.com/images/I/51%2BFu8OgXgL._SX331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838200"/>
            <a:ext cx="3171825" cy="47529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81400" y="851417"/>
            <a:ext cx="5398524" cy="4524315"/>
          </a:xfrm>
          <a:prstGeom prst="rect">
            <a:avLst/>
          </a:prstGeom>
        </p:spPr>
        <p:txBody>
          <a:bodyPr wrap="square">
            <a:spAutoFit/>
          </a:bodyPr>
          <a:lstStyle/>
          <a:p>
            <a:r>
              <a:rPr lang="en-US" sz="1800" i="1" dirty="0">
                <a:solidFill>
                  <a:srgbClr val="333333"/>
                </a:solidFill>
                <a:latin typeface="Heuristica"/>
              </a:rPr>
              <a:t>At the two-year colleges we anticipate more or less flat enrollments until the middle of the 2020s. After that, things get pretty grim….If your institution is an outlier on the positive side, that just means that the negative reckoning that your peers are facing is even worse than the projection. It’s got to average out. </a:t>
            </a:r>
          </a:p>
          <a:p>
            <a:endParaRPr lang="en-US" sz="1800" i="1" dirty="0">
              <a:solidFill>
                <a:srgbClr val="333333"/>
              </a:solidFill>
              <a:latin typeface="Heuristica"/>
            </a:endParaRPr>
          </a:p>
          <a:p>
            <a:r>
              <a:rPr lang="en-US" sz="1800" i="1" dirty="0">
                <a:solidFill>
                  <a:srgbClr val="333333"/>
                </a:solidFill>
                <a:latin typeface="Heuristica"/>
              </a:rPr>
              <a:t>For most institutions, you’re not going to recruit your way out of this demographic change. That means your </a:t>
            </a:r>
            <a:r>
              <a:rPr lang="en-US" sz="1800" b="1" dirty="0">
                <a:solidFill>
                  <a:schemeClr val="accent2">
                    <a:lumMod val="75000"/>
                  </a:schemeClr>
                </a:solidFill>
                <a:latin typeface="Heuristica"/>
              </a:rPr>
              <a:t>retention policies become so much more important</a:t>
            </a:r>
            <a:r>
              <a:rPr lang="en-US" sz="1800" i="1" dirty="0">
                <a:solidFill>
                  <a:srgbClr val="333333"/>
                </a:solidFill>
                <a:latin typeface="Heuristica"/>
              </a:rPr>
              <a:t>. If you are losing 20 or 30 or 40 percent of your students, your best strategy might easily be to apply what we increasingly know from the literature are best practices to improve retention.</a:t>
            </a:r>
          </a:p>
        </p:txBody>
      </p:sp>
    </p:spTree>
    <p:extLst>
      <p:ext uri="{BB962C8B-B14F-4D97-AF65-F5344CB8AC3E}">
        <p14:creationId xmlns:p14="http://schemas.microsoft.com/office/powerpoint/2010/main" val="42587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8" name="think-cell Slide" r:id="rId5" imgW="378" imgH="379" progId="TCLayout.ActiveDocument.1">
                  <p:embed/>
                </p:oleObj>
              </mc:Choice>
              <mc:Fallback>
                <p:oleObj name="think-cell Slide" r:id="rId5" imgW="378" imgH="379"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eaLnBrk="1" hangingPunct="1"/>
            <a:endParaRPr kumimoji="0" lang="en-US" sz="2400" b="1" u="none" strike="noStrike" cap="none" normalizeH="0" dirty="0">
              <a:ln>
                <a:noFill/>
              </a:ln>
              <a:solidFill>
                <a:schemeClr val="tx1"/>
              </a:solidFill>
              <a:effectLst/>
              <a:ea typeface="+mj-ea"/>
              <a:sym typeface="Arial" panose="020B0604020202020204" pitchFamily="34" charset="0"/>
            </a:endParaRPr>
          </a:p>
        </p:txBody>
      </p:sp>
      <p:sp>
        <p:nvSpPr>
          <p:cNvPr id="4" name="Date Placeholder 3"/>
          <p:cNvSpPr>
            <a:spLocks noGrp="1"/>
          </p:cNvSpPr>
          <p:nvPr>
            <p:ph type="dt" sz="half" idx="10"/>
          </p:nvPr>
        </p:nvSpPr>
        <p:spPr/>
        <p:txBody>
          <a:bodyPr/>
          <a:lstStyle/>
          <a:p>
            <a:pPr>
              <a:defRPr/>
            </a:pPr>
            <a:fld id="{EDC46DCD-9DCE-446B-881F-E3F360E388F6}" type="datetime1">
              <a:rPr lang="en-US" altLang="en-US" smtClean="0"/>
              <a:pPr>
                <a:defRPr/>
              </a:pPr>
              <a:t>6/24/2019</a:t>
            </a:fld>
            <a:endParaRPr lang="en-US" altLang="en-US" dirty="0"/>
          </a:p>
        </p:txBody>
      </p:sp>
      <p:sp>
        <p:nvSpPr>
          <p:cNvPr id="5" name="Slide Number Placeholder 4"/>
          <p:cNvSpPr>
            <a:spLocks noGrp="1"/>
          </p:cNvSpPr>
          <p:nvPr>
            <p:ph type="sldNum" sz="quarter" idx="11"/>
          </p:nvPr>
        </p:nvSpPr>
        <p:spPr/>
        <p:txBody>
          <a:bodyPr/>
          <a:lstStyle/>
          <a:p>
            <a:pPr>
              <a:defRPr/>
            </a:pPr>
            <a:fld id="{9EAB572E-BE81-4A43-A8FB-9A43209D89F7}" type="slidenum">
              <a:rPr lang="en-US" altLang="en-US" smtClean="0"/>
              <a:pPr>
                <a:defRPr/>
              </a:pPr>
              <a:t>7</a:t>
            </a:fld>
            <a:endParaRPr lang="en-US" altLang="en-US" dirty="0"/>
          </a:p>
        </p:txBody>
      </p:sp>
      <p:sp>
        <p:nvSpPr>
          <p:cNvPr id="6" name="Rectangle 5"/>
          <p:cNvSpPr/>
          <p:nvPr/>
        </p:nvSpPr>
        <p:spPr>
          <a:xfrm>
            <a:off x="1717952" y="2864614"/>
            <a:ext cx="6882815" cy="1384995"/>
          </a:xfrm>
          <a:prstGeom prst="rect">
            <a:avLst/>
          </a:prstGeom>
        </p:spPr>
        <p:txBody>
          <a:bodyPr wrap="square">
            <a:spAutoFit/>
          </a:bodyPr>
          <a:lstStyle/>
          <a:p>
            <a:r>
              <a:rPr lang="en-US" sz="2000" b="1" dirty="0">
                <a:solidFill>
                  <a:srgbClr val="333333"/>
                </a:solidFill>
                <a:latin typeface="+mj-lt"/>
              </a:rPr>
              <a:t>New Hampshire...</a:t>
            </a:r>
            <a:endParaRPr lang="en-US" sz="2000" dirty="0">
              <a:solidFill>
                <a:srgbClr val="333333"/>
              </a:solidFill>
              <a:latin typeface="+mj-lt"/>
            </a:endParaRPr>
          </a:p>
          <a:p>
            <a:pPr>
              <a:buFont typeface="Arial" panose="020B0604020202020204" pitchFamily="34" charset="0"/>
              <a:buChar char="•"/>
            </a:pPr>
            <a:r>
              <a:rPr lang="en-US" sz="2000" dirty="0">
                <a:solidFill>
                  <a:srgbClr val="333333"/>
                </a:solidFill>
                <a:latin typeface="+mj-lt"/>
              </a:rPr>
              <a:t> Grew by 0.20 percent between 2014 and 2015.</a:t>
            </a:r>
          </a:p>
          <a:p>
            <a:pPr>
              <a:buFont typeface="Arial" panose="020B0604020202020204" pitchFamily="34" charset="0"/>
              <a:buChar char="•"/>
            </a:pPr>
            <a:r>
              <a:rPr lang="en-US" sz="2000" dirty="0">
                <a:solidFill>
                  <a:srgbClr val="333333"/>
                </a:solidFill>
                <a:latin typeface="+mj-lt"/>
              </a:rPr>
              <a:t> Had a 2014 - 2015 rate of population change that ranked </a:t>
            </a:r>
            <a:r>
              <a:rPr lang="en-US" sz="2400" b="1" dirty="0">
                <a:solidFill>
                  <a:schemeClr val="accent2">
                    <a:lumMod val="75000"/>
                  </a:schemeClr>
                </a:solidFill>
                <a:latin typeface="+mj-lt"/>
              </a:rPr>
              <a:t>38</a:t>
            </a:r>
            <a:r>
              <a:rPr lang="en-US" sz="2400" b="1" baseline="30000" dirty="0">
                <a:solidFill>
                  <a:schemeClr val="accent2">
                    <a:lumMod val="75000"/>
                  </a:schemeClr>
                </a:solidFill>
                <a:latin typeface="+mj-lt"/>
              </a:rPr>
              <a:t>th</a:t>
            </a:r>
            <a:r>
              <a:rPr lang="en-US" sz="2000" dirty="0">
                <a:solidFill>
                  <a:srgbClr val="333333"/>
                </a:solidFill>
                <a:latin typeface="+mj-lt"/>
              </a:rPr>
              <a:t> - from highest to lowest - in the United States.</a:t>
            </a:r>
            <a:endParaRPr lang="en-US" sz="2000" b="0" i="0" dirty="0">
              <a:solidFill>
                <a:srgbClr val="333333"/>
              </a:solidFill>
              <a:effectLst/>
              <a:latin typeface="+mj-lt"/>
            </a:endParaRPr>
          </a:p>
        </p:txBody>
      </p:sp>
      <p:sp>
        <p:nvSpPr>
          <p:cNvPr id="7" name="Rectangle 6"/>
          <p:cNvSpPr/>
          <p:nvPr/>
        </p:nvSpPr>
        <p:spPr>
          <a:xfrm>
            <a:off x="1717952" y="1127323"/>
            <a:ext cx="6823821" cy="1692771"/>
          </a:xfrm>
          <a:prstGeom prst="rect">
            <a:avLst/>
          </a:prstGeom>
        </p:spPr>
        <p:txBody>
          <a:bodyPr wrap="square">
            <a:spAutoFit/>
          </a:bodyPr>
          <a:lstStyle/>
          <a:p>
            <a:r>
              <a:rPr lang="en-US" sz="2000" b="1" dirty="0">
                <a:solidFill>
                  <a:srgbClr val="333333"/>
                </a:solidFill>
                <a:latin typeface="+mj-lt"/>
              </a:rPr>
              <a:t>Maine</a:t>
            </a:r>
          </a:p>
          <a:p>
            <a:pPr>
              <a:buFont typeface="Arial" panose="020B0604020202020204" pitchFamily="34" charset="0"/>
              <a:buChar char="•"/>
            </a:pPr>
            <a:r>
              <a:rPr lang="en-US" sz="2000" dirty="0">
                <a:solidFill>
                  <a:srgbClr val="333333"/>
                </a:solidFill>
                <a:latin typeface="+mj-lt"/>
              </a:rPr>
              <a:t> Lost 0.07 percent between 2014 and 2015, compared to a gain of 0.79 percent in the United States as a whole.</a:t>
            </a:r>
          </a:p>
          <a:p>
            <a:pPr>
              <a:buFont typeface="Arial" panose="020B0604020202020204" pitchFamily="34" charset="0"/>
              <a:buChar char="•"/>
            </a:pPr>
            <a:r>
              <a:rPr lang="en-US" sz="2000" dirty="0">
                <a:solidFill>
                  <a:srgbClr val="333333"/>
                </a:solidFill>
                <a:latin typeface="+mj-lt"/>
              </a:rPr>
              <a:t> Had a 2014 - 2015 rate of population change that ranked </a:t>
            </a:r>
            <a:r>
              <a:rPr lang="en-US" sz="2400" b="1" dirty="0">
                <a:solidFill>
                  <a:schemeClr val="accent2">
                    <a:lumMod val="75000"/>
                  </a:schemeClr>
                </a:solidFill>
                <a:latin typeface="+mj-lt"/>
              </a:rPr>
              <a:t>46</a:t>
            </a:r>
            <a:r>
              <a:rPr lang="en-US" sz="2400" b="1" baseline="30000" dirty="0">
                <a:solidFill>
                  <a:schemeClr val="accent2">
                    <a:lumMod val="75000"/>
                  </a:schemeClr>
                </a:solidFill>
                <a:latin typeface="+mj-lt"/>
              </a:rPr>
              <a:t>th</a:t>
            </a:r>
            <a:r>
              <a:rPr lang="en-US" sz="2400" b="1" dirty="0">
                <a:solidFill>
                  <a:schemeClr val="accent2">
                    <a:lumMod val="75000"/>
                  </a:schemeClr>
                </a:solidFill>
                <a:latin typeface="+mj-lt"/>
              </a:rPr>
              <a:t> </a:t>
            </a:r>
            <a:r>
              <a:rPr lang="en-US" sz="2000" dirty="0">
                <a:solidFill>
                  <a:srgbClr val="333333"/>
                </a:solidFill>
                <a:latin typeface="+mj-lt"/>
              </a:rPr>
              <a:t>- from highest to lowest - in the United States.</a:t>
            </a:r>
            <a:endParaRPr lang="en-US" sz="2000" b="0" i="0" dirty="0">
              <a:solidFill>
                <a:srgbClr val="333333"/>
              </a:solidFill>
              <a:effectLst/>
              <a:latin typeface="+mj-lt"/>
            </a:endParaRPr>
          </a:p>
        </p:txBody>
      </p:sp>
      <p:sp>
        <p:nvSpPr>
          <p:cNvPr id="8" name="Rectangle 7"/>
          <p:cNvSpPr/>
          <p:nvPr/>
        </p:nvSpPr>
        <p:spPr>
          <a:xfrm>
            <a:off x="1717952" y="4281495"/>
            <a:ext cx="7263817" cy="1692771"/>
          </a:xfrm>
          <a:prstGeom prst="rect">
            <a:avLst/>
          </a:prstGeom>
        </p:spPr>
        <p:txBody>
          <a:bodyPr wrap="square">
            <a:spAutoFit/>
          </a:bodyPr>
          <a:lstStyle/>
          <a:p>
            <a:r>
              <a:rPr lang="en-US" sz="2000" b="1" dirty="0">
                <a:solidFill>
                  <a:srgbClr val="333333"/>
                </a:solidFill>
                <a:latin typeface="+mj-lt"/>
              </a:rPr>
              <a:t>Vermont</a:t>
            </a:r>
          </a:p>
          <a:p>
            <a:pPr>
              <a:buFont typeface="Arial" panose="020B0604020202020204" pitchFamily="34" charset="0"/>
              <a:buChar char="•"/>
            </a:pPr>
            <a:r>
              <a:rPr lang="en-US" sz="2000" dirty="0">
                <a:solidFill>
                  <a:srgbClr val="333333"/>
                </a:solidFill>
                <a:latin typeface="+mj-lt"/>
              </a:rPr>
              <a:t> Lost 0.12 percent between 2014 and 2015, compared to a gain of 0.79 percent in the United States as a whole.</a:t>
            </a:r>
          </a:p>
          <a:p>
            <a:pPr>
              <a:buFont typeface="Arial" panose="020B0604020202020204" pitchFamily="34" charset="0"/>
              <a:buChar char="•"/>
            </a:pPr>
            <a:r>
              <a:rPr lang="en-US" sz="2000" dirty="0">
                <a:solidFill>
                  <a:srgbClr val="333333"/>
                </a:solidFill>
                <a:latin typeface="+mj-lt"/>
              </a:rPr>
              <a:t> Had a 2014 - 2015 rate of population change that ranked </a:t>
            </a:r>
            <a:r>
              <a:rPr lang="en-US" sz="2400" b="1" dirty="0">
                <a:solidFill>
                  <a:schemeClr val="accent2">
                    <a:lumMod val="75000"/>
                  </a:schemeClr>
                </a:solidFill>
                <a:latin typeface="+mj-lt"/>
              </a:rPr>
              <a:t>48</a:t>
            </a:r>
            <a:r>
              <a:rPr lang="en-US" sz="2400" b="1" baseline="30000" dirty="0">
                <a:solidFill>
                  <a:schemeClr val="accent2">
                    <a:lumMod val="75000"/>
                  </a:schemeClr>
                </a:solidFill>
                <a:latin typeface="+mj-lt"/>
              </a:rPr>
              <a:t>th</a:t>
            </a:r>
            <a:r>
              <a:rPr lang="en-US" sz="2000" dirty="0">
                <a:solidFill>
                  <a:srgbClr val="333333"/>
                </a:solidFill>
                <a:latin typeface="+mj-lt"/>
              </a:rPr>
              <a:t> - from highest to lowest - in the United States</a:t>
            </a:r>
            <a:endParaRPr lang="en-US" sz="2000" b="0" i="0" dirty="0">
              <a:solidFill>
                <a:srgbClr val="333333"/>
              </a:solidFill>
              <a:effectLst/>
              <a:latin typeface="+mj-lt"/>
            </a:endParaRPr>
          </a:p>
        </p:txBody>
      </p:sp>
      <p:sp>
        <p:nvSpPr>
          <p:cNvPr id="9" name="Title 1"/>
          <p:cNvSpPr>
            <a:spLocks noGrp="1"/>
          </p:cNvSpPr>
          <p:nvPr>
            <p:ph type="title"/>
          </p:nvPr>
        </p:nvSpPr>
        <p:spPr>
          <a:xfrm>
            <a:off x="457200" y="356109"/>
            <a:ext cx="8382000" cy="609600"/>
          </a:xfrm>
        </p:spPr>
        <p:txBody>
          <a:bodyPr/>
          <a:lstStyle/>
          <a:p>
            <a:r>
              <a:rPr lang="en-US" sz="2400" dirty="0"/>
              <a:t>These challenges impact educational leaders in the region, not just CCSNH</a:t>
            </a:r>
          </a:p>
        </p:txBody>
      </p:sp>
      <p:pic>
        <p:nvPicPr>
          <p:cNvPr id="39938" name="Picture 2" descr="http://locallender.info/images/states/vermont.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790" y="4712703"/>
            <a:ext cx="914400" cy="1255435"/>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http://www.maine.gov/msl/images/icons/mainemap-dkgr15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790" y="1274984"/>
            <a:ext cx="1123950" cy="1640968"/>
          </a:xfrm>
          <a:prstGeom prst="rect">
            <a:avLst/>
          </a:prstGeom>
          <a:noFill/>
          <a:extLst>
            <a:ext uri="{909E8E84-426E-40DD-AFC4-6F175D3DCCD1}">
              <a14:hiddenFill xmlns:a14="http://schemas.microsoft.com/office/drawing/2010/main">
                <a:solidFill>
                  <a:srgbClr val="FFFFFF"/>
                </a:solidFill>
              </a14:hiddenFill>
            </a:ext>
          </a:extLst>
        </p:spPr>
      </p:pic>
      <p:pic>
        <p:nvPicPr>
          <p:cNvPr id="39944" name="Picture 8"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897" y="2896976"/>
            <a:ext cx="1594187" cy="159418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bwMode="auto">
          <a:xfrm>
            <a:off x="1645740" y="2828495"/>
            <a:ext cx="681246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bwMode="auto">
          <a:xfrm>
            <a:off x="1645740" y="4249609"/>
            <a:ext cx="6812460" cy="0"/>
          </a:xfrm>
          <a:prstGeom prst="line">
            <a:avLst/>
          </a:prstGeom>
          <a:ln w="38100"/>
        </p:spPr>
        <p:style>
          <a:lnRef idx="3">
            <a:schemeClr val="dk1"/>
          </a:lnRef>
          <a:fillRef idx="0">
            <a:schemeClr val="dk1"/>
          </a:fillRef>
          <a:effectRef idx="2">
            <a:schemeClr val="dk1"/>
          </a:effectRef>
          <a:fontRef idx="minor">
            <a:schemeClr val="tx1"/>
          </a:fontRef>
        </p:style>
      </p:cxnSp>
      <p:sp>
        <p:nvSpPr>
          <p:cNvPr id="12" name="Rectangle 11"/>
          <p:cNvSpPr/>
          <p:nvPr/>
        </p:nvSpPr>
        <p:spPr>
          <a:xfrm>
            <a:off x="1645740" y="6265609"/>
            <a:ext cx="4257542" cy="461665"/>
          </a:xfrm>
          <a:prstGeom prst="rect">
            <a:avLst/>
          </a:prstGeom>
        </p:spPr>
        <p:txBody>
          <a:bodyPr wrap="square">
            <a:spAutoFit/>
          </a:bodyPr>
          <a:lstStyle/>
          <a:p>
            <a:r>
              <a:rPr lang="en-US" sz="1200" dirty="0"/>
              <a:t>Source: Demography. UNH Carsey School of Public Policy. https://carsey.unh.edu/policy/demography</a:t>
            </a:r>
          </a:p>
        </p:txBody>
      </p:sp>
    </p:spTree>
    <p:extLst>
      <p:ext uri="{BB962C8B-B14F-4D97-AF65-F5344CB8AC3E}">
        <p14:creationId xmlns:p14="http://schemas.microsoft.com/office/powerpoint/2010/main" val="89874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53" name="think-cell Slide" r:id="rId5" imgW="378" imgH="379" progId="TCLayout.ActiveDocument.1">
                  <p:embed/>
                </p:oleObj>
              </mc:Choice>
              <mc:Fallback>
                <p:oleObj name="think-cell Slide" r:id="rId5" imgW="378" imgH="379" progId="TCLayout.ActiveDocument.1">
                  <p:embed/>
                  <p:pic>
                    <p:nvPicPr>
                      <p:cNvPr id="8" name="Object 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eaLnBrk="1" hangingPunct="1"/>
            <a:endParaRPr kumimoji="0" lang="en-US" sz="2200" b="1" u="none" strike="noStrike" cap="none" normalizeH="0" dirty="0">
              <a:ln>
                <a:noFill/>
              </a:ln>
              <a:solidFill>
                <a:schemeClr val="tx1"/>
              </a:solidFill>
              <a:effectLst/>
              <a:ea typeface="+mj-ea"/>
              <a:sym typeface="Arial" panose="020B0604020202020204" pitchFamily="34" charset="0"/>
            </a:endParaRPr>
          </a:p>
        </p:txBody>
      </p:sp>
      <p:sp>
        <p:nvSpPr>
          <p:cNvPr id="2" name="Title 1"/>
          <p:cNvSpPr>
            <a:spLocks noGrp="1"/>
          </p:cNvSpPr>
          <p:nvPr>
            <p:ph type="title"/>
          </p:nvPr>
        </p:nvSpPr>
        <p:spPr>
          <a:xfrm>
            <a:off x="228600" y="304800"/>
            <a:ext cx="8763000" cy="609600"/>
          </a:xfrm>
        </p:spPr>
        <p:txBody>
          <a:bodyPr/>
          <a:lstStyle/>
          <a:p>
            <a:r>
              <a:rPr lang="en-US" sz="2200" dirty="0"/>
              <a:t>Over the next several years, CCSNH continues work to make sure enough students graduate with a valuable credential to meet 65 by 25 imperative</a:t>
            </a:r>
          </a:p>
        </p:txBody>
      </p:sp>
      <p:sp>
        <p:nvSpPr>
          <p:cNvPr id="4" name="Date Placeholder 3"/>
          <p:cNvSpPr>
            <a:spLocks noGrp="1"/>
          </p:cNvSpPr>
          <p:nvPr>
            <p:ph type="dt" sz="half" idx="10"/>
          </p:nvPr>
        </p:nvSpPr>
        <p:spPr/>
        <p:txBody>
          <a:bodyPr/>
          <a:lstStyle/>
          <a:p>
            <a:pPr>
              <a:defRPr/>
            </a:pPr>
            <a:fld id="{EDC46DCD-9DCE-446B-881F-E3F360E388F6}" type="datetime1">
              <a:rPr lang="en-US" altLang="en-US" smtClean="0"/>
              <a:pPr>
                <a:defRPr/>
              </a:pPr>
              <a:t>6/24/2019</a:t>
            </a:fld>
            <a:endParaRPr lang="en-US" altLang="en-US" dirty="0"/>
          </a:p>
        </p:txBody>
      </p:sp>
      <p:sp>
        <p:nvSpPr>
          <p:cNvPr id="5" name="Slide Number Placeholder 4"/>
          <p:cNvSpPr>
            <a:spLocks noGrp="1"/>
          </p:cNvSpPr>
          <p:nvPr>
            <p:ph type="sldNum" sz="quarter" idx="11"/>
          </p:nvPr>
        </p:nvSpPr>
        <p:spPr/>
        <p:txBody>
          <a:bodyPr/>
          <a:lstStyle/>
          <a:p>
            <a:pPr>
              <a:defRPr/>
            </a:pPr>
            <a:fld id="{9EAB572E-BE81-4A43-A8FB-9A43209D89F7}" type="slidenum">
              <a:rPr lang="en-US" altLang="en-US" smtClean="0"/>
              <a:pPr>
                <a:defRPr/>
              </a:pPr>
              <a:t>8</a:t>
            </a:fld>
            <a:endParaRPr lang="en-US" altLang="en-US" dirty="0"/>
          </a:p>
        </p:txBody>
      </p:sp>
      <p:sp>
        <p:nvSpPr>
          <p:cNvPr id="6" name="TextBox 5"/>
          <p:cNvSpPr txBox="1"/>
          <p:nvPr/>
        </p:nvSpPr>
        <p:spPr>
          <a:xfrm>
            <a:off x="4876800" y="1146959"/>
            <a:ext cx="2935332"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All programs must have economic and transfer value</a:t>
            </a:r>
          </a:p>
        </p:txBody>
      </p:sp>
      <p:pic>
        <p:nvPicPr>
          <p:cNvPr id="46082" name="Picture 2" descr="https://yt3.ggpht.com/-_Su6jdZgexA/AAAAAAAAAAI/AAAAAAAAAAA/QmfoodKXnT4/s900-c-k-no-mo-rj-c0xffffff/phot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142" y="1061387"/>
            <a:ext cx="985469" cy="9854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1434" y="1314509"/>
            <a:ext cx="2860597" cy="604283"/>
          </a:xfrm>
          <a:prstGeom prst="rect">
            <a:avLst/>
          </a:prstGeom>
        </p:spPr>
      </p:pic>
      <p:cxnSp>
        <p:nvCxnSpPr>
          <p:cNvPr id="10" name="Straight Connector 9"/>
          <p:cNvCxnSpPr/>
          <p:nvPr/>
        </p:nvCxnSpPr>
        <p:spPr bwMode="auto">
          <a:xfrm>
            <a:off x="457200" y="3147533"/>
            <a:ext cx="8153400"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240063" y="3147533"/>
            <a:ext cx="8903937" cy="400110"/>
          </a:xfrm>
          <a:prstGeom prst="rect">
            <a:avLst/>
          </a:prstGeom>
          <a:noFill/>
        </p:spPr>
        <p:txBody>
          <a:bodyPr wrap="square" rtlCol="0">
            <a:spAutoFit/>
          </a:bodyPr>
          <a:lstStyle/>
          <a:p>
            <a:r>
              <a:rPr lang="en-US" sz="2000" b="1" dirty="0">
                <a:solidFill>
                  <a:schemeClr val="accent2">
                    <a:lumMod val="75000"/>
                  </a:schemeClr>
                </a:solidFill>
              </a:rPr>
              <a:t>Student GPS means helping students succeed by making plans that are</a:t>
            </a:r>
          </a:p>
        </p:txBody>
      </p:sp>
      <p:graphicFrame>
        <p:nvGraphicFramePr>
          <p:cNvPr id="12" name="Table 11"/>
          <p:cNvGraphicFramePr>
            <a:graphicFrameLocks noGrp="1"/>
          </p:cNvGraphicFramePr>
          <p:nvPr/>
        </p:nvGraphicFramePr>
        <p:xfrm>
          <a:off x="152400" y="3547643"/>
          <a:ext cx="8839200" cy="2382520"/>
        </p:xfrm>
        <a:graphic>
          <a:graphicData uri="http://schemas.openxmlformats.org/drawingml/2006/table">
            <a:tbl>
              <a:tblPr firstRow="1" bandRow="1">
                <a:tableStyleId>{5940675A-B579-460E-94D1-54222C63F5DA}</a:tableStyleId>
              </a:tblPr>
              <a:tblGrid>
                <a:gridCol w="2946400">
                  <a:extLst>
                    <a:ext uri="{9D8B030D-6E8A-4147-A177-3AD203B41FA5}">
                      <a16:colId xmlns:a16="http://schemas.microsoft.com/office/drawing/2014/main" val="95614819"/>
                    </a:ext>
                  </a:extLst>
                </a:gridCol>
                <a:gridCol w="3048883">
                  <a:extLst>
                    <a:ext uri="{9D8B030D-6E8A-4147-A177-3AD203B41FA5}">
                      <a16:colId xmlns:a16="http://schemas.microsoft.com/office/drawing/2014/main" val="3293157269"/>
                    </a:ext>
                  </a:extLst>
                </a:gridCol>
                <a:gridCol w="2843917">
                  <a:extLst>
                    <a:ext uri="{9D8B030D-6E8A-4147-A177-3AD203B41FA5}">
                      <a16:colId xmlns:a16="http://schemas.microsoft.com/office/drawing/2014/main" val="3966941212"/>
                    </a:ext>
                  </a:extLst>
                </a:gridCol>
              </a:tblGrid>
              <a:tr h="370840">
                <a:tc>
                  <a:txBody>
                    <a:bodyPr/>
                    <a:lstStyle/>
                    <a:p>
                      <a:pPr algn="ctr"/>
                      <a:r>
                        <a:rPr lang="en-US" b="1" dirty="0">
                          <a:solidFill>
                            <a:schemeClr val="bg1"/>
                          </a:solidFill>
                        </a:rPr>
                        <a:t>Relevant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b="1" dirty="0">
                          <a:solidFill>
                            <a:schemeClr val="bg1"/>
                          </a:solidFill>
                        </a:rPr>
                        <a:t>Intentional and Structured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b="1" baseline="0" dirty="0">
                          <a:solidFill>
                            <a:schemeClr val="bg1"/>
                          </a:solidFill>
                        </a:rPr>
                        <a:t>   </a:t>
                      </a:r>
                      <a:r>
                        <a:rPr lang="en-US" b="1" dirty="0">
                          <a:solidFill>
                            <a:schemeClr val="bg1"/>
                          </a:solidFill>
                        </a:rPr>
                        <a:t>Pace to Completion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390762557"/>
                  </a:ext>
                </a:extLst>
              </a:tr>
              <a:tr h="370840">
                <a:tc>
                  <a:txBody>
                    <a:bodyPr/>
                    <a:lstStyle/>
                    <a:p>
                      <a:pPr marL="285750" indent="-285750" algn="l">
                        <a:buFont typeface="Arial" panose="020B0604020202020204" pitchFamily="34" charset="0"/>
                        <a:buChar char="•"/>
                      </a:pPr>
                      <a:r>
                        <a:rPr lang="en-US" baseline="0" dirty="0"/>
                        <a:t>Purposeful choice </a:t>
                      </a:r>
                    </a:p>
                    <a:p>
                      <a:pPr marL="285750" indent="-285750" algn="l">
                        <a:buFont typeface="Arial" panose="020B0604020202020204" pitchFamily="34" charset="0"/>
                        <a:buChar char="•"/>
                      </a:pPr>
                      <a:r>
                        <a:rPr lang="en-US" baseline="0" dirty="0"/>
                        <a:t>Appropriate Math</a:t>
                      </a:r>
                    </a:p>
                    <a:p>
                      <a:pPr marL="285750" indent="-285750" algn="l">
                        <a:buFont typeface="Arial" panose="020B0604020202020204" pitchFamily="34" charset="0"/>
                        <a:buChar char="•"/>
                      </a:pPr>
                      <a:r>
                        <a:rPr lang="en-US" baseline="0" dirty="0"/>
                        <a:t>Faculty-authored pathways</a:t>
                      </a:r>
                    </a:p>
                    <a:p>
                      <a:pPr marL="285750" indent="-285750" algn="l">
                        <a:buFont typeface="Arial" panose="020B0604020202020204" pitchFamily="34" charset="0"/>
                        <a:buChar char="•"/>
                      </a:pPr>
                      <a:r>
                        <a:rPr lang="en-US" baseline="0" dirty="0"/>
                        <a:t>Understanding of what it takes to be successful in College</a:t>
                      </a:r>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a:t>Meta-major-based</a:t>
                      </a:r>
                      <a:r>
                        <a:rPr lang="en-US" baseline="0" dirty="0"/>
                        <a:t> academic pathway choice</a:t>
                      </a:r>
                    </a:p>
                    <a:p>
                      <a:pPr marL="285750" indent="-285750" algn="l">
                        <a:buFont typeface="Arial" panose="020B0604020202020204" pitchFamily="34" charset="0"/>
                        <a:buChar char="•"/>
                      </a:pPr>
                      <a:r>
                        <a:rPr lang="en-US" baseline="0" dirty="0"/>
                        <a:t>Prescribed semester-by-semester coursework</a:t>
                      </a:r>
                    </a:p>
                    <a:p>
                      <a:pPr marL="285750" indent="-285750" algn="l">
                        <a:buFont typeface="Arial" panose="020B0604020202020204" pitchFamily="34" charset="0"/>
                        <a:buChar char="•"/>
                      </a:pPr>
                      <a:r>
                        <a:rPr lang="en-US" baseline="0" dirty="0"/>
                        <a:t>Block scheduling</a:t>
                      </a:r>
                    </a:p>
                    <a:p>
                      <a:pPr marL="285750" indent="-285750" algn="l">
                        <a:buFont typeface="Arial" panose="020B0604020202020204" pitchFamily="34" charset="0"/>
                        <a:buChar char="•"/>
                      </a:pPr>
                      <a:r>
                        <a:rPr lang="en-US" baseline="0" dirty="0"/>
                        <a:t>Registrations </a:t>
                      </a:r>
                      <a:r>
                        <a:rPr lang="en-US" b="1" i="1" baseline="0" dirty="0"/>
                        <a:t>on plan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a:t>Firm understanding of what “two-year” college actually</a:t>
                      </a:r>
                      <a:r>
                        <a:rPr lang="en-US" baseline="0" dirty="0"/>
                        <a:t> means</a:t>
                      </a:r>
                    </a:p>
                    <a:p>
                      <a:pPr marL="285750" indent="-285750" algn="l">
                        <a:buFont typeface="Arial" panose="020B0604020202020204" pitchFamily="34" charset="0"/>
                        <a:buChar char="•"/>
                      </a:pPr>
                      <a:r>
                        <a:rPr lang="en-US" baseline="0" dirty="0"/>
                        <a:t>Acceleration for developmental education</a:t>
                      </a:r>
                    </a:p>
                    <a:p>
                      <a:pPr marL="285750" indent="-285750" algn="l">
                        <a:buFont typeface="Arial" panose="020B0604020202020204" pitchFamily="34" charset="0"/>
                        <a:buChar char="•"/>
                      </a:pPr>
                      <a:endParaRPr lang="en-US"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9772222"/>
                  </a:ext>
                </a:extLst>
              </a:tr>
            </a:tbl>
          </a:graphicData>
        </a:graphic>
      </p:graphicFrame>
      <p:sp>
        <p:nvSpPr>
          <p:cNvPr id="13" name="Rectangle 12"/>
          <p:cNvSpPr/>
          <p:nvPr/>
        </p:nvSpPr>
        <p:spPr>
          <a:xfrm>
            <a:off x="424831" y="2239592"/>
            <a:ext cx="8534400" cy="707886"/>
          </a:xfrm>
          <a:prstGeom prst="rect">
            <a:avLst/>
          </a:prstGeom>
        </p:spPr>
        <p:txBody>
          <a:bodyPr wrap="square">
            <a:spAutoFit/>
          </a:bodyPr>
          <a:lstStyle/>
          <a:p>
            <a:pPr marL="342900" indent="-342900">
              <a:buFont typeface="Arial" panose="020B0604020202020204" pitchFamily="34" charset="0"/>
              <a:buChar char="•"/>
            </a:pPr>
            <a:r>
              <a:rPr lang="en-US" sz="2000" dirty="0"/>
              <a:t>This translates, in the classroom, to vibrancy in teaching and learning, on top of curriculum informed by 4-years and employers</a:t>
            </a:r>
          </a:p>
        </p:txBody>
      </p:sp>
      <p:sp>
        <p:nvSpPr>
          <p:cNvPr id="15" name="Oval 14"/>
          <p:cNvSpPr>
            <a:spLocks noChangeArrowheads="1"/>
          </p:cNvSpPr>
          <p:nvPr/>
        </p:nvSpPr>
        <p:spPr bwMode="gray">
          <a:xfrm>
            <a:off x="152400" y="3547643"/>
            <a:ext cx="331788" cy="331787"/>
          </a:xfrm>
          <a:prstGeom prst="ellipse">
            <a:avLst/>
          </a:prstGeom>
          <a:solidFill>
            <a:srgbClr val="191970"/>
          </a:solidFill>
          <a:ln w="19050" algn="ctr">
            <a:solidFill>
              <a:schemeClr val="bg1"/>
            </a:solid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Calibri" pitchFamily="34" charset="0"/>
                <a:ea typeface="+mn-ea"/>
                <a:cs typeface="Arial" pitchFamily="34" charset="0"/>
              </a:defRPr>
            </a:lvl5pPr>
            <a:lvl6pPr marL="2286000" algn="l" defTabSz="914400" rtl="0" eaLnBrk="1" latinLnBrk="0" hangingPunct="1">
              <a:defRPr sz="1600" kern="1200">
                <a:solidFill>
                  <a:schemeClr val="tx1"/>
                </a:solidFill>
                <a:latin typeface="Calibri" pitchFamily="34" charset="0"/>
                <a:ea typeface="+mn-ea"/>
                <a:cs typeface="Arial" pitchFamily="34" charset="0"/>
              </a:defRPr>
            </a:lvl6pPr>
            <a:lvl7pPr marL="2743200" algn="l" defTabSz="914400" rtl="0" eaLnBrk="1" latinLnBrk="0" hangingPunct="1">
              <a:defRPr sz="1600" kern="1200">
                <a:solidFill>
                  <a:schemeClr val="tx1"/>
                </a:solidFill>
                <a:latin typeface="Calibri" pitchFamily="34" charset="0"/>
                <a:ea typeface="+mn-ea"/>
                <a:cs typeface="Arial" pitchFamily="34" charset="0"/>
              </a:defRPr>
            </a:lvl7pPr>
            <a:lvl8pPr marL="3200400" algn="l" defTabSz="914400" rtl="0" eaLnBrk="1" latinLnBrk="0" hangingPunct="1">
              <a:defRPr sz="1600" kern="1200">
                <a:solidFill>
                  <a:schemeClr val="tx1"/>
                </a:solidFill>
                <a:latin typeface="Calibri" pitchFamily="34" charset="0"/>
                <a:ea typeface="+mn-ea"/>
                <a:cs typeface="Arial" pitchFamily="34" charset="0"/>
              </a:defRPr>
            </a:lvl8pPr>
            <a:lvl9pPr marL="3657600" algn="l" defTabSz="914400" rtl="0" eaLnBrk="1" latinLnBrk="0" hangingPunct="1">
              <a:defRPr sz="1600" kern="1200">
                <a:solidFill>
                  <a:schemeClr val="tx1"/>
                </a:solidFill>
                <a:latin typeface="Calibri" pitchFamily="34" charset="0"/>
                <a:ea typeface="+mn-ea"/>
                <a:cs typeface="Arial" pitchFamily="34" charset="0"/>
              </a:defRPr>
            </a:lvl9pPr>
          </a:lstStyle>
          <a:p>
            <a:pPr algn="ctr"/>
            <a:r>
              <a:rPr lang="en-US" b="1" dirty="0">
                <a:solidFill>
                  <a:schemeClr val="bg1"/>
                </a:solidFill>
              </a:rPr>
              <a:t>1</a:t>
            </a:r>
          </a:p>
        </p:txBody>
      </p:sp>
      <p:sp>
        <p:nvSpPr>
          <p:cNvPr id="16" name="Oval 15"/>
          <p:cNvSpPr>
            <a:spLocks noChangeArrowheads="1"/>
          </p:cNvSpPr>
          <p:nvPr/>
        </p:nvSpPr>
        <p:spPr bwMode="gray">
          <a:xfrm>
            <a:off x="2801046" y="3547642"/>
            <a:ext cx="331788" cy="331787"/>
          </a:xfrm>
          <a:prstGeom prst="ellipse">
            <a:avLst/>
          </a:prstGeom>
          <a:solidFill>
            <a:srgbClr val="191970"/>
          </a:solidFill>
          <a:ln w="19050" algn="ctr">
            <a:solidFill>
              <a:schemeClr val="bg1"/>
            </a:solid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Calibri" pitchFamily="34" charset="0"/>
                <a:ea typeface="+mn-ea"/>
                <a:cs typeface="Arial" pitchFamily="34" charset="0"/>
              </a:defRPr>
            </a:lvl5pPr>
            <a:lvl6pPr marL="2286000" algn="l" defTabSz="914400" rtl="0" eaLnBrk="1" latinLnBrk="0" hangingPunct="1">
              <a:defRPr sz="1600" kern="1200">
                <a:solidFill>
                  <a:schemeClr val="tx1"/>
                </a:solidFill>
                <a:latin typeface="Calibri" pitchFamily="34" charset="0"/>
                <a:ea typeface="+mn-ea"/>
                <a:cs typeface="Arial" pitchFamily="34" charset="0"/>
              </a:defRPr>
            </a:lvl6pPr>
            <a:lvl7pPr marL="2743200" algn="l" defTabSz="914400" rtl="0" eaLnBrk="1" latinLnBrk="0" hangingPunct="1">
              <a:defRPr sz="1600" kern="1200">
                <a:solidFill>
                  <a:schemeClr val="tx1"/>
                </a:solidFill>
                <a:latin typeface="Calibri" pitchFamily="34" charset="0"/>
                <a:ea typeface="+mn-ea"/>
                <a:cs typeface="Arial" pitchFamily="34" charset="0"/>
              </a:defRPr>
            </a:lvl7pPr>
            <a:lvl8pPr marL="3200400" algn="l" defTabSz="914400" rtl="0" eaLnBrk="1" latinLnBrk="0" hangingPunct="1">
              <a:defRPr sz="1600" kern="1200">
                <a:solidFill>
                  <a:schemeClr val="tx1"/>
                </a:solidFill>
                <a:latin typeface="Calibri" pitchFamily="34" charset="0"/>
                <a:ea typeface="+mn-ea"/>
                <a:cs typeface="Arial" pitchFamily="34" charset="0"/>
              </a:defRPr>
            </a:lvl8pPr>
            <a:lvl9pPr marL="3657600" algn="l" defTabSz="914400" rtl="0" eaLnBrk="1" latinLnBrk="0" hangingPunct="1">
              <a:defRPr sz="1600" kern="1200">
                <a:solidFill>
                  <a:schemeClr val="tx1"/>
                </a:solidFill>
                <a:latin typeface="Calibri" pitchFamily="34" charset="0"/>
                <a:ea typeface="+mn-ea"/>
                <a:cs typeface="Arial" pitchFamily="34" charset="0"/>
              </a:defRPr>
            </a:lvl9pPr>
          </a:lstStyle>
          <a:p>
            <a:pPr algn="ctr"/>
            <a:r>
              <a:rPr lang="en-US" b="1" dirty="0">
                <a:solidFill>
                  <a:schemeClr val="bg1"/>
                </a:solidFill>
              </a:rPr>
              <a:t>2</a:t>
            </a:r>
          </a:p>
        </p:txBody>
      </p:sp>
      <p:sp>
        <p:nvSpPr>
          <p:cNvPr id="17" name="Oval 16"/>
          <p:cNvSpPr>
            <a:spLocks noChangeArrowheads="1"/>
          </p:cNvSpPr>
          <p:nvPr/>
        </p:nvSpPr>
        <p:spPr bwMode="gray">
          <a:xfrm>
            <a:off x="6178572" y="3547642"/>
            <a:ext cx="331788" cy="331787"/>
          </a:xfrm>
          <a:prstGeom prst="ellipse">
            <a:avLst/>
          </a:prstGeom>
          <a:solidFill>
            <a:srgbClr val="191970"/>
          </a:solidFill>
          <a:ln w="19050" algn="ctr">
            <a:solidFill>
              <a:schemeClr val="bg1"/>
            </a:solid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Calibri" pitchFamily="34" charset="0"/>
                <a:ea typeface="+mn-ea"/>
                <a:cs typeface="Arial" pitchFamily="34" charset="0"/>
              </a:defRPr>
            </a:lvl5pPr>
            <a:lvl6pPr marL="2286000" algn="l" defTabSz="914400" rtl="0" eaLnBrk="1" latinLnBrk="0" hangingPunct="1">
              <a:defRPr sz="1600" kern="1200">
                <a:solidFill>
                  <a:schemeClr val="tx1"/>
                </a:solidFill>
                <a:latin typeface="Calibri" pitchFamily="34" charset="0"/>
                <a:ea typeface="+mn-ea"/>
                <a:cs typeface="Arial" pitchFamily="34" charset="0"/>
              </a:defRPr>
            </a:lvl6pPr>
            <a:lvl7pPr marL="2743200" algn="l" defTabSz="914400" rtl="0" eaLnBrk="1" latinLnBrk="0" hangingPunct="1">
              <a:defRPr sz="1600" kern="1200">
                <a:solidFill>
                  <a:schemeClr val="tx1"/>
                </a:solidFill>
                <a:latin typeface="Calibri" pitchFamily="34" charset="0"/>
                <a:ea typeface="+mn-ea"/>
                <a:cs typeface="Arial" pitchFamily="34" charset="0"/>
              </a:defRPr>
            </a:lvl7pPr>
            <a:lvl8pPr marL="3200400" algn="l" defTabSz="914400" rtl="0" eaLnBrk="1" latinLnBrk="0" hangingPunct="1">
              <a:defRPr sz="1600" kern="1200">
                <a:solidFill>
                  <a:schemeClr val="tx1"/>
                </a:solidFill>
                <a:latin typeface="Calibri" pitchFamily="34" charset="0"/>
                <a:ea typeface="+mn-ea"/>
                <a:cs typeface="Arial" pitchFamily="34" charset="0"/>
              </a:defRPr>
            </a:lvl8pPr>
            <a:lvl9pPr marL="3657600" algn="l" defTabSz="914400" rtl="0" eaLnBrk="1" latinLnBrk="0" hangingPunct="1">
              <a:defRPr sz="1600" kern="1200">
                <a:solidFill>
                  <a:schemeClr val="tx1"/>
                </a:solidFill>
                <a:latin typeface="Calibri" pitchFamily="34" charset="0"/>
                <a:ea typeface="+mn-ea"/>
                <a:cs typeface="Arial" pitchFamily="34" charset="0"/>
              </a:defRPr>
            </a:lvl9pPr>
          </a:lstStyle>
          <a:p>
            <a:pPr algn="ctr"/>
            <a:r>
              <a:rPr lang="en-US" b="1" dirty="0">
                <a:solidFill>
                  <a:schemeClr val="bg1"/>
                </a:solidFill>
              </a:rPr>
              <a:t>3</a:t>
            </a:r>
          </a:p>
        </p:txBody>
      </p:sp>
    </p:spTree>
    <p:extLst>
      <p:ext uri="{BB962C8B-B14F-4D97-AF65-F5344CB8AC3E}">
        <p14:creationId xmlns:p14="http://schemas.microsoft.com/office/powerpoint/2010/main" val="29382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1" name="think-cell Slide" r:id="rId5" imgW="378" imgH="379" progId="TCLayout.ActiveDocument.1">
                  <p:embed/>
                </p:oleObj>
              </mc:Choice>
              <mc:Fallback>
                <p:oleObj name="think-cell Slide" r:id="rId5" imgW="378" imgH="379"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eaLnBrk="1" hangingPunct="1"/>
            <a:endParaRPr kumimoji="0" lang="en-US" sz="2200" b="1" u="none" strike="noStrike" cap="none" normalizeH="0" dirty="0">
              <a:ln>
                <a:noFill/>
              </a:ln>
              <a:solidFill>
                <a:schemeClr val="tx1"/>
              </a:solidFill>
              <a:effectLst/>
              <a:ea typeface="+mj-ea"/>
              <a:sym typeface="Arial" panose="020B0604020202020204" pitchFamily="34" charset="0"/>
            </a:endParaRPr>
          </a:p>
        </p:txBody>
      </p:sp>
      <p:sp>
        <p:nvSpPr>
          <p:cNvPr id="4" name="Date Placeholder 3"/>
          <p:cNvSpPr>
            <a:spLocks noGrp="1"/>
          </p:cNvSpPr>
          <p:nvPr>
            <p:ph type="dt" sz="half" idx="10"/>
          </p:nvPr>
        </p:nvSpPr>
        <p:spPr/>
        <p:txBody>
          <a:bodyPr/>
          <a:lstStyle/>
          <a:p>
            <a:pPr>
              <a:defRPr/>
            </a:pPr>
            <a:fld id="{EDC46DCD-9DCE-446B-881F-E3F360E388F6}" type="datetime1">
              <a:rPr lang="en-US" altLang="en-US" smtClean="0"/>
              <a:pPr>
                <a:defRPr/>
              </a:pPr>
              <a:t>6/24/2019</a:t>
            </a:fld>
            <a:endParaRPr lang="en-US" altLang="en-US" dirty="0"/>
          </a:p>
        </p:txBody>
      </p:sp>
      <p:sp>
        <p:nvSpPr>
          <p:cNvPr id="5" name="Slide Number Placeholder 4"/>
          <p:cNvSpPr>
            <a:spLocks noGrp="1"/>
          </p:cNvSpPr>
          <p:nvPr>
            <p:ph type="sldNum" sz="quarter" idx="11"/>
          </p:nvPr>
        </p:nvSpPr>
        <p:spPr/>
        <p:txBody>
          <a:bodyPr/>
          <a:lstStyle/>
          <a:p>
            <a:pPr>
              <a:defRPr/>
            </a:pPr>
            <a:fld id="{9EAB572E-BE81-4A43-A8FB-9A43209D89F7}" type="slidenum">
              <a:rPr lang="en-US" altLang="en-US" smtClean="0"/>
              <a:pPr>
                <a:defRPr/>
              </a:pPr>
              <a:t>9</a:t>
            </a:fld>
            <a:endParaRPr lang="en-US" altLang="en-US" dirty="0"/>
          </a:p>
        </p:txBody>
      </p:sp>
      <p:pic>
        <p:nvPicPr>
          <p:cNvPr id="6" name="Picture 5"/>
          <p:cNvPicPr>
            <a:picLocks noChangeAspect="1"/>
          </p:cNvPicPr>
          <p:nvPr/>
        </p:nvPicPr>
        <p:blipFill>
          <a:blip r:embed="rId7"/>
          <a:stretch>
            <a:fillRect/>
          </a:stretch>
        </p:blipFill>
        <p:spPr>
          <a:xfrm>
            <a:off x="773350" y="1219200"/>
            <a:ext cx="7673499" cy="4498258"/>
          </a:xfrm>
          <a:prstGeom prst="rect">
            <a:avLst/>
          </a:prstGeom>
        </p:spPr>
      </p:pic>
      <p:sp>
        <p:nvSpPr>
          <p:cNvPr id="7" name="Title 1"/>
          <p:cNvSpPr>
            <a:spLocks noGrp="1"/>
          </p:cNvSpPr>
          <p:nvPr>
            <p:ph type="title"/>
          </p:nvPr>
        </p:nvSpPr>
        <p:spPr>
          <a:xfrm>
            <a:off x="228599" y="214748"/>
            <a:ext cx="8763000" cy="609600"/>
          </a:xfrm>
        </p:spPr>
        <p:txBody>
          <a:bodyPr/>
          <a:lstStyle/>
          <a:p>
            <a:r>
              <a:rPr lang="en-US" sz="2200" dirty="0"/>
              <a:t>NH is one of four states to be called out nationally for its momentum in GPS work, including for success in grad rates, academic readiness, credits accumulation and other measures</a:t>
            </a:r>
          </a:p>
        </p:txBody>
      </p:sp>
    </p:spTree>
    <p:extLst>
      <p:ext uri="{BB962C8B-B14F-4D97-AF65-F5344CB8AC3E}">
        <p14:creationId xmlns:p14="http://schemas.microsoft.com/office/powerpoint/2010/main" val="3308107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7&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qT8A_cTQoi277D7GQP3m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OgZ.FWoRCelFvf0gTmJM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2vQAdUfRwigNXmOqD_7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0M5RD1nTX2bBOWomkvZi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_8Vn5sGRC.k02BF9a4R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_da9ZCDQKy.XncFZQHN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ywZ7d5OSB.3Eigg1vsC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nD_UtziSDi1R7AqqPEFJ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DaTdIgzTrqlofuJzlJHG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YBEL733REK_aHVrnDEYx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zloDMW1RtiSoD4xEpkHI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lTnUIDQ9WlZ00sHvyF1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d5xukvuSweN_DO.orYCb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MGwcJS_GRta1mBAKUJpaC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RG6NhrwTzWx4L4o8HSL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rRpfDhySnqjkMZZyaWkB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0VmYpxm3Qh67DbG1YECq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Fu2KyjLQpeTFS.a4ict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5NN63DmS_KA3BTSuUept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6_vwzkafRR6W6UeI14xdk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0DMCSQGTLSEWnmaQgey2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SYBMjNBR4yN6Ob69..49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eo34ij1RQeAFR1jF.Tsz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Ew0h4EjSwO..P3kQlQA1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8.XYcRxTPe.QCeKyhGU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7Ts_VzuQjSvUckUCyTM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QLwTDX2SIyhxFfZtZJk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2tHpLc0RA2zPgOwWYRaxA"/>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8611</TotalTime>
  <Words>1870</Words>
  <Application>Microsoft Office PowerPoint</Application>
  <PresentationFormat>On-screen Show (4:3)</PresentationFormat>
  <Paragraphs>241</Paragraphs>
  <Slides>17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Heuristica</vt:lpstr>
      <vt:lpstr>Default Design</vt:lpstr>
      <vt:lpstr>think-cell Slide</vt:lpstr>
      <vt:lpstr>Improving Retention and Graduation Rates through Student GPS, Performance Dialogs and Putting Students First</vt:lpstr>
      <vt:lpstr>PowerPoint Presentation</vt:lpstr>
      <vt:lpstr>The rural and mountainous north and west differ significantly from the more urban and populous counties in southeastern NH </vt:lpstr>
      <vt:lpstr>Job Postings and Job Seekers Gap</vt:lpstr>
      <vt:lpstr>65 X 25 goals fall within our mission and influence our work</vt:lpstr>
      <vt:lpstr>Demographic context</vt:lpstr>
      <vt:lpstr>These challenges impact educational leaders in the region, not just CCSNH</vt:lpstr>
      <vt:lpstr>Over the next several years, CCSNH continues work to make sure enough students graduate with a valuable credential to meet 65 by 25 imperative</vt:lpstr>
      <vt:lpstr>NH is one of four states to be called out nationally for its momentum in GPS work, including for success in grad rates, academic readiness, credits accumulation and other measures</vt:lpstr>
      <vt:lpstr>GPS strategies represent levers from which we forward our success agenda</vt:lpstr>
      <vt:lpstr>PowerPoint Presentation</vt:lpstr>
      <vt:lpstr>EMSI and EAB help solve planning and persistence</vt:lpstr>
      <vt:lpstr>Pathways and articulation: Create clear, 8-semester, 2+2 maps at each of USNH’s institutions.</vt:lpstr>
      <vt:lpstr>Which type of organization is more likely to be using data to transform its industry and realize its mission statement?</vt:lpstr>
      <vt:lpstr>     Principles and process of performance dialogs</vt:lpstr>
      <vt:lpstr>     Guiding Principles for Performance Dialogs </vt:lpstr>
      <vt:lpstr>Discussion Questions – Answer them with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DanP</dc:creator>
  <cp:lastModifiedBy>Staci Grasky</cp:lastModifiedBy>
  <cp:revision>329</cp:revision>
  <cp:lastPrinted>2018-12-07T15:54:03Z</cp:lastPrinted>
  <dcterms:created xsi:type="dcterms:W3CDTF">2013-02-06T19:54:24Z</dcterms:created>
  <dcterms:modified xsi:type="dcterms:W3CDTF">2019-06-24T13:43:04Z</dcterms:modified>
</cp:coreProperties>
</file>