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1" r:id="rId3"/>
    <p:sldId id="262" r:id="rId4"/>
    <p:sldId id="263" r:id="rId5"/>
    <p:sldId id="281" r:id="rId6"/>
    <p:sldId id="298" r:id="rId7"/>
    <p:sldId id="258" r:id="rId8"/>
    <p:sldId id="259" r:id="rId9"/>
    <p:sldId id="257" r:id="rId10"/>
    <p:sldId id="265" r:id="rId11"/>
    <p:sldId id="266" r:id="rId12"/>
    <p:sldId id="288" r:id="rId13"/>
    <p:sldId id="278" r:id="rId14"/>
    <p:sldId id="289" r:id="rId15"/>
    <p:sldId id="276" r:id="rId16"/>
    <p:sldId id="299" r:id="rId17"/>
    <p:sldId id="300" r:id="rId18"/>
    <p:sldId id="273" r:id="rId19"/>
    <p:sldId id="290" r:id="rId20"/>
    <p:sldId id="291" r:id="rId21"/>
    <p:sldId id="282" r:id="rId22"/>
    <p:sldId id="283" r:id="rId23"/>
    <p:sldId id="284" r:id="rId24"/>
    <p:sldId id="285" r:id="rId25"/>
    <p:sldId id="287" r:id="rId26"/>
    <p:sldId id="295" r:id="rId27"/>
    <p:sldId id="296" r:id="rId28"/>
    <p:sldId id="286" r:id="rId29"/>
    <p:sldId id="29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e Vickrey" initials="DV" lastIdx="1" clrIdx="0">
    <p:extLst>
      <p:ext uri="{19B8F6BF-5375-455C-9EA6-DF929625EA0E}">
        <p15:presenceInfo xmlns:p15="http://schemas.microsoft.com/office/powerpoint/2012/main" userId="S-1-5-21-3791831703-3763649794-2187545982-2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showGuides="1">
      <p:cViewPr varScale="1">
        <p:scale>
          <a:sx n="86" d="100"/>
          <a:sy n="86" d="100"/>
        </p:scale>
        <p:origin x="654" y="60"/>
      </p:cViewPr>
      <p:guideLst>
        <p:guide orient="horz" pos="2160"/>
        <p:guide pos="3864"/>
      </p:guideLst>
    </p:cSldViewPr>
  </p:slideViewPr>
  <p:notesTextViewPr>
    <p:cViewPr>
      <p:scale>
        <a:sx n="1" d="1"/>
        <a:sy n="1" d="1"/>
      </p:scale>
      <p:origin x="0" y="0"/>
    </p:cViewPr>
  </p:notesTextViewPr>
  <p:sorterViewPr>
    <p:cViewPr>
      <p:scale>
        <a:sx n="120" d="100"/>
        <a:sy n="120" d="100"/>
      </p:scale>
      <p:origin x="0" y="0"/>
    </p:cViewPr>
  </p:sorterViewPr>
  <p:notesViewPr>
    <p:cSldViewPr snapToGrid="0" showGuides="1">
      <p:cViewPr varScale="1">
        <p:scale>
          <a:sx n="66" d="100"/>
          <a:sy n="66" d="100"/>
        </p:scale>
        <p:origin x="3252"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DDE8C8-0435-4719-AB85-E7C9C4564C3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845B6C5-2EEC-4D44-9803-90D5C055F185}">
      <dgm:prSet/>
      <dgm:spPr/>
      <dgm:t>
        <a:bodyPr/>
        <a:lstStyle/>
        <a:p>
          <a:r>
            <a:rPr lang="en-US" dirty="0"/>
            <a:t>What is Labor Market Information (LMI)?</a:t>
          </a:r>
        </a:p>
      </dgm:t>
    </dgm:pt>
    <dgm:pt modelId="{9F31419D-B417-425D-B39B-1698AAAF1AF9}" type="parTrans" cxnId="{03C0D2FB-831F-4541-9887-0669A13452C8}">
      <dgm:prSet/>
      <dgm:spPr/>
      <dgm:t>
        <a:bodyPr/>
        <a:lstStyle/>
        <a:p>
          <a:endParaRPr lang="en-US"/>
        </a:p>
      </dgm:t>
    </dgm:pt>
    <dgm:pt modelId="{99C91639-3F16-4A3C-BCC1-F9FD08D3446C}" type="sibTrans" cxnId="{03C0D2FB-831F-4541-9887-0669A13452C8}">
      <dgm:prSet/>
      <dgm:spPr/>
      <dgm:t>
        <a:bodyPr/>
        <a:lstStyle/>
        <a:p>
          <a:endParaRPr lang="en-US"/>
        </a:p>
      </dgm:t>
    </dgm:pt>
    <dgm:pt modelId="{131E083A-748E-485A-A046-0D0CE1B6BF06}">
      <dgm:prSet/>
      <dgm:spPr/>
      <dgm:t>
        <a:bodyPr/>
        <a:lstStyle/>
        <a:p>
          <a:r>
            <a:rPr lang="en-US" dirty="0"/>
            <a:t>How do I use LMI for planning? </a:t>
          </a:r>
        </a:p>
      </dgm:t>
    </dgm:pt>
    <dgm:pt modelId="{64564576-AC7F-4EFE-820B-A6B44679D102}" type="parTrans" cxnId="{D9B2E549-54FB-44DD-BBED-921A67B10937}">
      <dgm:prSet/>
      <dgm:spPr/>
      <dgm:t>
        <a:bodyPr/>
        <a:lstStyle/>
        <a:p>
          <a:endParaRPr lang="en-US"/>
        </a:p>
      </dgm:t>
    </dgm:pt>
    <dgm:pt modelId="{D8644B05-409D-45C2-8A0C-CB33FDAB5C62}" type="sibTrans" cxnId="{D9B2E549-54FB-44DD-BBED-921A67B10937}">
      <dgm:prSet/>
      <dgm:spPr/>
      <dgm:t>
        <a:bodyPr/>
        <a:lstStyle/>
        <a:p>
          <a:endParaRPr lang="en-US"/>
        </a:p>
      </dgm:t>
    </dgm:pt>
    <dgm:pt modelId="{443427B9-87E7-4976-9E1D-4AF018F33CD8}">
      <dgm:prSet/>
      <dgm:spPr/>
      <dgm:t>
        <a:bodyPr/>
        <a:lstStyle/>
        <a:p>
          <a:r>
            <a:rPr lang="en-US" dirty="0"/>
            <a:t>Reports and examples</a:t>
          </a:r>
        </a:p>
      </dgm:t>
    </dgm:pt>
    <dgm:pt modelId="{51213426-D905-41DB-AD55-5C0B059C9B69}" type="parTrans" cxnId="{16065AEC-7834-41B9-8A8F-A5B51874B43E}">
      <dgm:prSet/>
      <dgm:spPr/>
      <dgm:t>
        <a:bodyPr/>
        <a:lstStyle/>
        <a:p>
          <a:endParaRPr lang="en-US"/>
        </a:p>
      </dgm:t>
    </dgm:pt>
    <dgm:pt modelId="{AFDA5DAB-72A8-47CB-98F8-9E5C9738AC04}" type="sibTrans" cxnId="{16065AEC-7834-41B9-8A8F-A5B51874B43E}">
      <dgm:prSet/>
      <dgm:spPr/>
      <dgm:t>
        <a:bodyPr/>
        <a:lstStyle/>
        <a:p>
          <a:endParaRPr lang="en-US"/>
        </a:p>
      </dgm:t>
    </dgm:pt>
    <dgm:pt modelId="{2994FA37-8F9C-493C-B919-CD22E8082C73}">
      <dgm:prSet/>
      <dgm:spPr/>
      <dgm:t>
        <a:bodyPr/>
        <a:lstStyle/>
        <a:p>
          <a:r>
            <a:rPr lang="en-US" dirty="0"/>
            <a:t>Why use LMI? </a:t>
          </a:r>
        </a:p>
      </dgm:t>
    </dgm:pt>
    <dgm:pt modelId="{FD07B6EF-68B4-4CC1-B484-894E5669AE67}" type="sibTrans" cxnId="{117623B0-D6C8-4D5E-B3A7-E952FA6BE6C0}">
      <dgm:prSet/>
      <dgm:spPr/>
      <dgm:t>
        <a:bodyPr/>
        <a:lstStyle/>
        <a:p>
          <a:endParaRPr lang="en-US"/>
        </a:p>
      </dgm:t>
    </dgm:pt>
    <dgm:pt modelId="{F515078D-B5AD-4EB8-8023-CED571909143}" type="parTrans" cxnId="{117623B0-D6C8-4D5E-B3A7-E952FA6BE6C0}">
      <dgm:prSet/>
      <dgm:spPr/>
      <dgm:t>
        <a:bodyPr/>
        <a:lstStyle/>
        <a:p>
          <a:endParaRPr lang="en-US"/>
        </a:p>
      </dgm:t>
    </dgm:pt>
    <dgm:pt modelId="{F9A4C211-8EA1-4403-A1A8-57FEF9AB9062}" type="pres">
      <dgm:prSet presAssocID="{7DDDE8C8-0435-4719-AB85-E7C9C4564C34}" presName="linear" presStyleCnt="0">
        <dgm:presLayoutVars>
          <dgm:animLvl val="lvl"/>
          <dgm:resizeHandles val="exact"/>
        </dgm:presLayoutVars>
      </dgm:prSet>
      <dgm:spPr/>
    </dgm:pt>
    <dgm:pt modelId="{F52C6D99-00DC-4FE7-A442-51C213438E70}" type="pres">
      <dgm:prSet presAssocID="{7845B6C5-2EEC-4D44-9803-90D5C055F185}" presName="parentText" presStyleLbl="node1" presStyleIdx="0" presStyleCnt="4">
        <dgm:presLayoutVars>
          <dgm:chMax val="0"/>
          <dgm:bulletEnabled val="1"/>
        </dgm:presLayoutVars>
      </dgm:prSet>
      <dgm:spPr/>
    </dgm:pt>
    <dgm:pt modelId="{DC4BEB14-92BD-4D70-BC3B-DF9F3E47ADD5}" type="pres">
      <dgm:prSet presAssocID="{99C91639-3F16-4A3C-BCC1-F9FD08D3446C}" presName="spacer" presStyleCnt="0"/>
      <dgm:spPr/>
    </dgm:pt>
    <dgm:pt modelId="{C0D249FC-5DCE-43C2-A038-32E0DF24F117}" type="pres">
      <dgm:prSet presAssocID="{2994FA37-8F9C-493C-B919-CD22E8082C73}" presName="parentText" presStyleLbl="node1" presStyleIdx="1" presStyleCnt="4">
        <dgm:presLayoutVars>
          <dgm:chMax val="0"/>
          <dgm:bulletEnabled val="1"/>
        </dgm:presLayoutVars>
      </dgm:prSet>
      <dgm:spPr/>
    </dgm:pt>
    <dgm:pt modelId="{5BE98DBF-5C79-4D99-B848-02CCA1CE52A1}" type="pres">
      <dgm:prSet presAssocID="{FD07B6EF-68B4-4CC1-B484-894E5669AE67}" presName="spacer" presStyleCnt="0"/>
      <dgm:spPr/>
    </dgm:pt>
    <dgm:pt modelId="{12E4F30C-7510-4453-A4FD-4C1C3537F4E7}" type="pres">
      <dgm:prSet presAssocID="{131E083A-748E-485A-A046-0D0CE1B6BF06}" presName="parentText" presStyleLbl="node1" presStyleIdx="2" presStyleCnt="4">
        <dgm:presLayoutVars>
          <dgm:chMax val="0"/>
          <dgm:bulletEnabled val="1"/>
        </dgm:presLayoutVars>
      </dgm:prSet>
      <dgm:spPr/>
    </dgm:pt>
    <dgm:pt modelId="{1DE3A146-C7E0-4314-A364-E7F846C091AA}" type="pres">
      <dgm:prSet presAssocID="{D8644B05-409D-45C2-8A0C-CB33FDAB5C62}" presName="spacer" presStyleCnt="0"/>
      <dgm:spPr/>
    </dgm:pt>
    <dgm:pt modelId="{28967EFC-241C-48DD-810D-D5B06D9F27B8}" type="pres">
      <dgm:prSet presAssocID="{443427B9-87E7-4976-9E1D-4AF018F33CD8}" presName="parentText" presStyleLbl="node1" presStyleIdx="3" presStyleCnt="4">
        <dgm:presLayoutVars>
          <dgm:chMax val="0"/>
          <dgm:bulletEnabled val="1"/>
        </dgm:presLayoutVars>
      </dgm:prSet>
      <dgm:spPr/>
    </dgm:pt>
  </dgm:ptLst>
  <dgm:cxnLst>
    <dgm:cxn modelId="{BDB94703-C121-4B88-AB69-DFC19BB3F9CF}" type="presOf" srcId="{7DDDE8C8-0435-4719-AB85-E7C9C4564C34}" destId="{F9A4C211-8EA1-4403-A1A8-57FEF9AB9062}" srcOrd="0" destOrd="0" presId="urn:microsoft.com/office/officeart/2005/8/layout/vList2"/>
    <dgm:cxn modelId="{8AFFE25E-DBAE-42AB-AD2C-42D3650A4316}" type="presOf" srcId="{131E083A-748E-485A-A046-0D0CE1B6BF06}" destId="{12E4F30C-7510-4453-A4FD-4C1C3537F4E7}" srcOrd="0" destOrd="0" presId="urn:microsoft.com/office/officeart/2005/8/layout/vList2"/>
    <dgm:cxn modelId="{D9B2E549-54FB-44DD-BBED-921A67B10937}" srcId="{7DDDE8C8-0435-4719-AB85-E7C9C4564C34}" destId="{131E083A-748E-485A-A046-0D0CE1B6BF06}" srcOrd="2" destOrd="0" parTransId="{64564576-AC7F-4EFE-820B-A6B44679D102}" sibTransId="{D8644B05-409D-45C2-8A0C-CB33FDAB5C62}"/>
    <dgm:cxn modelId="{B7046289-A6FB-4021-84BF-E3BBB51F8D95}" type="presOf" srcId="{443427B9-87E7-4976-9E1D-4AF018F33CD8}" destId="{28967EFC-241C-48DD-810D-D5B06D9F27B8}" srcOrd="0" destOrd="0" presId="urn:microsoft.com/office/officeart/2005/8/layout/vList2"/>
    <dgm:cxn modelId="{DA00FD8D-044E-45DE-89C1-D2098B555D21}" type="presOf" srcId="{7845B6C5-2EEC-4D44-9803-90D5C055F185}" destId="{F52C6D99-00DC-4FE7-A442-51C213438E70}" srcOrd="0" destOrd="0" presId="urn:microsoft.com/office/officeart/2005/8/layout/vList2"/>
    <dgm:cxn modelId="{4202D2A0-79CE-4944-ADAB-BEBAC3F64EB7}" type="presOf" srcId="{2994FA37-8F9C-493C-B919-CD22E8082C73}" destId="{C0D249FC-5DCE-43C2-A038-32E0DF24F117}" srcOrd="0" destOrd="0" presId="urn:microsoft.com/office/officeart/2005/8/layout/vList2"/>
    <dgm:cxn modelId="{117623B0-D6C8-4D5E-B3A7-E952FA6BE6C0}" srcId="{7DDDE8C8-0435-4719-AB85-E7C9C4564C34}" destId="{2994FA37-8F9C-493C-B919-CD22E8082C73}" srcOrd="1" destOrd="0" parTransId="{F515078D-B5AD-4EB8-8023-CED571909143}" sibTransId="{FD07B6EF-68B4-4CC1-B484-894E5669AE67}"/>
    <dgm:cxn modelId="{16065AEC-7834-41B9-8A8F-A5B51874B43E}" srcId="{7DDDE8C8-0435-4719-AB85-E7C9C4564C34}" destId="{443427B9-87E7-4976-9E1D-4AF018F33CD8}" srcOrd="3" destOrd="0" parTransId="{51213426-D905-41DB-AD55-5C0B059C9B69}" sibTransId="{AFDA5DAB-72A8-47CB-98F8-9E5C9738AC04}"/>
    <dgm:cxn modelId="{03C0D2FB-831F-4541-9887-0669A13452C8}" srcId="{7DDDE8C8-0435-4719-AB85-E7C9C4564C34}" destId="{7845B6C5-2EEC-4D44-9803-90D5C055F185}" srcOrd="0" destOrd="0" parTransId="{9F31419D-B417-425D-B39B-1698AAAF1AF9}" sibTransId="{99C91639-3F16-4A3C-BCC1-F9FD08D3446C}"/>
    <dgm:cxn modelId="{155E0657-BCF7-4E8A-AA30-BD63839630DE}" type="presParOf" srcId="{F9A4C211-8EA1-4403-A1A8-57FEF9AB9062}" destId="{F52C6D99-00DC-4FE7-A442-51C213438E70}" srcOrd="0" destOrd="0" presId="urn:microsoft.com/office/officeart/2005/8/layout/vList2"/>
    <dgm:cxn modelId="{6E469088-9FFC-4043-B4E5-B91931CAD275}" type="presParOf" srcId="{F9A4C211-8EA1-4403-A1A8-57FEF9AB9062}" destId="{DC4BEB14-92BD-4D70-BC3B-DF9F3E47ADD5}" srcOrd="1" destOrd="0" presId="urn:microsoft.com/office/officeart/2005/8/layout/vList2"/>
    <dgm:cxn modelId="{691C3446-BF35-4BC1-9B8C-048E21748BC9}" type="presParOf" srcId="{F9A4C211-8EA1-4403-A1A8-57FEF9AB9062}" destId="{C0D249FC-5DCE-43C2-A038-32E0DF24F117}" srcOrd="2" destOrd="0" presId="urn:microsoft.com/office/officeart/2005/8/layout/vList2"/>
    <dgm:cxn modelId="{76569BB7-357D-439D-ABFE-2FF25E9DE289}" type="presParOf" srcId="{F9A4C211-8EA1-4403-A1A8-57FEF9AB9062}" destId="{5BE98DBF-5C79-4D99-B848-02CCA1CE52A1}" srcOrd="3" destOrd="0" presId="urn:microsoft.com/office/officeart/2005/8/layout/vList2"/>
    <dgm:cxn modelId="{29753816-1FA5-4F6D-805A-3C8427ED97AE}" type="presParOf" srcId="{F9A4C211-8EA1-4403-A1A8-57FEF9AB9062}" destId="{12E4F30C-7510-4453-A4FD-4C1C3537F4E7}" srcOrd="4" destOrd="0" presId="urn:microsoft.com/office/officeart/2005/8/layout/vList2"/>
    <dgm:cxn modelId="{5813C5DD-D720-4A4C-A884-E4DE7C03E3DE}" type="presParOf" srcId="{F9A4C211-8EA1-4403-A1A8-57FEF9AB9062}" destId="{1DE3A146-C7E0-4314-A364-E7F846C091AA}" srcOrd="5" destOrd="0" presId="urn:microsoft.com/office/officeart/2005/8/layout/vList2"/>
    <dgm:cxn modelId="{1A325409-0D07-4180-9035-C845E6768515}" type="presParOf" srcId="{F9A4C211-8EA1-4403-A1A8-57FEF9AB9062}" destId="{28967EFC-241C-48DD-810D-D5B06D9F27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4E2A68-2B0C-4B8D-B853-AFED1B4147B1}"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822810C-10ED-4452-A65E-4F43FFFE235B}">
      <dgm:prSet/>
      <dgm:spPr/>
      <dgm:t>
        <a:bodyPr/>
        <a:lstStyle/>
        <a:p>
          <a:r>
            <a:rPr lang="en-US" b="1" dirty="0"/>
            <a:t>CIP</a:t>
          </a:r>
          <a:r>
            <a:rPr lang="en-US" dirty="0"/>
            <a:t> (Classification of Instructional Programs) = </a:t>
          </a:r>
          <a:r>
            <a:rPr lang="en-US" b="1" dirty="0"/>
            <a:t>PROGRAM</a:t>
          </a:r>
          <a:endParaRPr lang="en-US" dirty="0"/>
        </a:p>
      </dgm:t>
    </dgm:pt>
    <dgm:pt modelId="{48A1F3A5-515E-4A4A-BD3B-BD8448DBD3A1}" type="parTrans" cxnId="{18D51EE7-EED0-4A62-874F-1D04B07B596B}">
      <dgm:prSet/>
      <dgm:spPr/>
      <dgm:t>
        <a:bodyPr/>
        <a:lstStyle/>
        <a:p>
          <a:endParaRPr lang="en-US"/>
        </a:p>
      </dgm:t>
    </dgm:pt>
    <dgm:pt modelId="{1C3F39AF-3514-4EE8-92F1-C73A48B7EC44}" type="sibTrans" cxnId="{18D51EE7-EED0-4A62-874F-1D04B07B596B}">
      <dgm:prSet/>
      <dgm:spPr/>
      <dgm:t>
        <a:bodyPr/>
        <a:lstStyle/>
        <a:p>
          <a:endParaRPr lang="en-US"/>
        </a:p>
      </dgm:t>
    </dgm:pt>
    <dgm:pt modelId="{A6A59D39-7439-48AD-92BB-AECD5D1D7A02}">
      <dgm:prSet/>
      <dgm:spPr/>
      <dgm:t>
        <a:bodyPr/>
        <a:lstStyle/>
        <a:p>
          <a:r>
            <a:rPr lang="en-US" b="1"/>
            <a:t>SOC and O*NET</a:t>
          </a:r>
          <a:r>
            <a:rPr lang="en-US"/>
            <a:t> (Standard Occupational Classification and Occupational Information Network) = </a:t>
          </a:r>
          <a:r>
            <a:rPr lang="en-US" b="1"/>
            <a:t>OCCUPATION</a:t>
          </a:r>
          <a:endParaRPr lang="en-US"/>
        </a:p>
      </dgm:t>
    </dgm:pt>
    <dgm:pt modelId="{07C51FC9-22C2-4485-8946-6D652CCBEDCB}" type="parTrans" cxnId="{FA1419E5-DF01-4FFD-A72E-E936580F10ED}">
      <dgm:prSet/>
      <dgm:spPr/>
      <dgm:t>
        <a:bodyPr/>
        <a:lstStyle/>
        <a:p>
          <a:endParaRPr lang="en-US"/>
        </a:p>
      </dgm:t>
    </dgm:pt>
    <dgm:pt modelId="{797AC195-E037-465E-BFFF-9CE4536BD1D0}" type="sibTrans" cxnId="{FA1419E5-DF01-4FFD-A72E-E936580F10ED}">
      <dgm:prSet/>
      <dgm:spPr/>
      <dgm:t>
        <a:bodyPr/>
        <a:lstStyle/>
        <a:p>
          <a:endParaRPr lang="en-US"/>
        </a:p>
      </dgm:t>
    </dgm:pt>
    <dgm:pt modelId="{57DDF4CC-E0D9-419A-91DD-3A8C01752E78}">
      <dgm:prSet/>
      <dgm:spPr/>
      <dgm:t>
        <a:bodyPr/>
        <a:lstStyle/>
        <a:p>
          <a:r>
            <a:rPr lang="en-US" b="1"/>
            <a:t>NAICS</a:t>
          </a:r>
          <a:r>
            <a:rPr lang="en-US"/>
            <a:t> (North American Industry Classification System) = </a:t>
          </a:r>
          <a:r>
            <a:rPr lang="en-US" b="1"/>
            <a:t>INDUSTRY</a:t>
          </a:r>
          <a:endParaRPr lang="en-US"/>
        </a:p>
      </dgm:t>
    </dgm:pt>
    <dgm:pt modelId="{6D41718E-B342-4CCE-B050-1B27524BAA5A}" type="parTrans" cxnId="{8953E3EC-60C8-4946-934B-A94A6657737A}">
      <dgm:prSet/>
      <dgm:spPr/>
      <dgm:t>
        <a:bodyPr/>
        <a:lstStyle/>
        <a:p>
          <a:endParaRPr lang="en-US"/>
        </a:p>
      </dgm:t>
    </dgm:pt>
    <dgm:pt modelId="{A8EC59AF-D09F-42FF-B2C6-7C157FD28937}" type="sibTrans" cxnId="{8953E3EC-60C8-4946-934B-A94A6657737A}">
      <dgm:prSet/>
      <dgm:spPr/>
      <dgm:t>
        <a:bodyPr/>
        <a:lstStyle/>
        <a:p>
          <a:endParaRPr lang="en-US"/>
        </a:p>
      </dgm:t>
    </dgm:pt>
    <dgm:pt modelId="{C45AAE01-0E0A-4865-8653-84B8B19B195D}">
      <dgm:prSet/>
      <dgm:spPr/>
      <dgm:t>
        <a:bodyPr/>
        <a:lstStyle/>
        <a:p>
          <a:r>
            <a:rPr lang="en-US" b="1"/>
            <a:t>CIP to SOC Crosswalk </a:t>
          </a:r>
          <a:r>
            <a:rPr lang="en-US"/>
            <a:t>is a tool for relating data about academic programs to data about occupations and the labor market. </a:t>
          </a:r>
        </a:p>
      </dgm:t>
    </dgm:pt>
    <dgm:pt modelId="{FD1115AC-9ADF-49A0-BDA5-151782D6F843}" type="parTrans" cxnId="{871CBF7B-09AC-45F4-B040-12D962C4B3DE}">
      <dgm:prSet/>
      <dgm:spPr/>
      <dgm:t>
        <a:bodyPr/>
        <a:lstStyle/>
        <a:p>
          <a:endParaRPr lang="en-US"/>
        </a:p>
      </dgm:t>
    </dgm:pt>
    <dgm:pt modelId="{7ADFF013-E4F6-4B89-A7D8-076FE57D0B25}" type="sibTrans" cxnId="{871CBF7B-09AC-45F4-B040-12D962C4B3DE}">
      <dgm:prSet/>
      <dgm:spPr/>
      <dgm:t>
        <a:bodyPr/>
        <a:lstStyle/>
        <a:p>
          <a:endParaRPr lang="en-US"/>
        </a:p>
      </dgm:t>
    </dgm:pt>
    <dgm:pt modelId="{4D1110E4-633F-4908-A61F-BAB632716D56}" type="pres">
      <dgm:prSet presAssocID="{014E2A68-2B0C-4B8D-B853-AFED1B4147B1}" presName="vert0" presStyleCnt="0">
        <dgm:presLayoutVars>
          <dgm:dir/>
          <dgm:animOne val="branch"/>
          <dgm:animLvl val="lvl"/>
        </dgm:presLayoutVars>
      </dgm:prSet>
      <dgm:spPr/>
    </dgm:pt>
    <dgm:pt modelId="{CD3C0B22-488A-4DA6-9A67-222B518CE852}" type="pres">
      <dgm:prSet presAssocID="{D822810C-10ED-4452-A65E-4F43FFFE235B}" presName="thickLine" presStyleLbl="alignNode1" presStyleIdx="0" presStyleCnt="4"/>
      <dgm:spPr/>
    </dgm:pt>
    <dgm:pt modelId="{7093DE29-8933-4309-B97C-48A244F0C4B9}" type="pres">
      <dgm:prSet presAssocID="{D822810C-10ED-4452-A65E-4F43FFFE235B}" presName="horz1" presStyleCnt="0"/>
      <dgm:spPr/>
    </dgm:pt>
    <dgm:pt modelId="{28B5C07E-FDEF-4026-BD90-2CEBF11E646B}" type="pres">
      <dgm:prSet presAssocID="{D822810C-10ED-4452-A65E-4F43FFFE235B}" presName="tx1" presStyleLbl="revTx" presStyleIdx="0" presStyleCnt="4"/>
      <dgm:spPr/>
    </dgm:pt>
    <dgm:pt modelId="{CBFC8F68-ECAE-49F1-AC07-63507919D0D3}" type="pres">
      <dgm:prSet presAssocID="{D822810C-10ED-4452-A65E-4F43FFFE235B}" presName="vert1" presStyleCnt="0"/>
      <dgm:spPr/>
    </dgm:pt>
    <dgm:pt modelId="{9AB386D6-7125-40F9-98C9-35805DF368BB}" type="pres">
      <dgm:prSet presAssocID="{A6A59D39-7439-48AD-92BB-AECD5D1D7A02}" presName="thickLine" presStyleLbl="alignNode1" presStyleIdx="1" presStyleCnt="4"/>
      <dgm:spPr/>
    </dgm:pt>
    <dgm:pt modelId="{5F1B982C-EE8D-4A0C-A537-4115744855C2}" type="pres">
      <dgm:prSet presAssocID="{A6A59D39-7439-48AD-92BB-AECD5D1D7A02}" presName="horz1" presStyleCnt="0"/>
      <dgm:spPr/>
    </dgm:pt>
    <dgm:pt modelId="{E5A239FC-DC47-406A-B431-C513FFCB3DD7}" type="pres">
      <dgm:prSet presAssocID="{A6A59D39-7439-48AD-92BB-AECD5D1D7A02}" presName="tx1" presStyleLbl="revTx" presStyleIdx="1" presStyleCnt="4"/>
      <dgm:spPr/>
    </dgm:pt>
    <dgm:pt modelId="{B230142D-70BE-46A3-9734-366A0A25C1DA}" type="pres">
      <dgm:prSet presAssocID="{A6A59D39-7439-48AD-92BB-AECD5D1D7A02}" presName="vert1" presStyleCnt="0"/>
      <dgm:spPr/>
    </dgm:pt>
    <dgm:pt modelId="{F82CF77E-A49D-4BE9-8C16-B35D4CE5478A}" type="pres">
      <dgm:prSet presAssocID="{57DDF4CC-E0D9-419A-91DD-3A8C01752E78}" presName="thickLine" presStyleLbl="alignNode1" presStyleIdx="2" presStyleCnt="4"/>
      <dgm:spPr/>
    </dgm:pt>
    <dgm:pt modelId="{07C2B2B4-1A01-4A8B-8C51-87C33ACB7C83}" type="pres">
      <dgm:prSet presAssocID="{57DDF4CC-E0D9-419A-91DD-3A8C01752E78}" presName="horz1" presStyleCnt="0"/>
      <dgm:spPr/>
    </dgm:pt>
    <dgm:pt modelId="{8D88C155-A38F-4BA7-A20A-C146BC6C2EF6}" type="pres">
      <dgm:prSet presAssocID="{57DDF4CC-E0D9-419A-91DD-3A8C01752E78}" presName="tx1" presStyleLbl="revTx" presStyleIdx="2" presStyleCnt="4"/>
      <dgm:spPr/>
    </dgm:pt>
    <dgm:pt modelId="{8F5C8289-71F6-4D6C-A9BA-3723569E632D}" type="pres">
      <dgm:prSet presAssocID="{57DDF4CC-E0D9-419A-91DD-3A8C01752E78}" presName="vert1" presStyleCnt="0"/>
      <dgm:spPr/>
    </dgm:pt>
    <dgm:pt modelId="{8AF759A4-D69B-4780-B160-1AF2FD3B5AF4}" type="pres">
      <dgm:prSet presAssocID="{C45AAE01-0E0A-4865-8653-84B8B19B195D}" presName="thickLine" presStyleLbl="alignNode1" presStyleIdx="3" presStyleCnt="4"/>
      <dgm:spPr/>
    </dgm:pt>
    <dgm:pt modelId="{4CFDA993-28FA-4C5A-8FB2-41CACACD626A}" type="pres">
      <dgm:prSet presAssocID="{C45AAE01-0E0A-4865-8653-84B8B19B195D}" presName="horz1" presStyleCnt="0"/>
      <dgm:spPr/>
    </dgm:pt>
    <dgm:pt modelId="{63D3D092-C8A4-44F4-A1A2-DB5512505894}" type="pres">
      <dgm:prSet presAssocID="{C45AAE01-0E0A-4865-8653-84B8B19B195D}" presName="tx1" presStyleLbl="revTx" presStyleIdx="3" presStyleCnt="4"/>
      <dgm:spPr/>
    </dgm:pt>
    <dgm:pt modelId="{28EDD50F-0C1F-4321-846F-BA0BE5AE560C}" type="pres">
      <dgm:prSet presAssocID="{C45AAE01-0E0A-4865-8653-84B8B19B195D}" presName="vert1" presStyleCnt="0"/>
      <dgm:spPr/>
    </dgm:pt>
  </dgm:ptLst>
  <dgm:cxnLst>
    <dgm:cxn modelId="{F97B701D-11CF-46A3-B8CA-BDBA8C169584}" type="presOf" srcId="{A6A59D39-7439-48AD-92BB-AECD5D1D7A02}" destId="{E5A239FC-DC47-406A-B431-C513FFCB3DD7}" srcOrd="0" destOrd="0" presId="urn:microsoft.com/office/officeart/2008/layout/LinedList"/>
    <dgm:cxn modelId="{562A2258-059F-46F7-A1CB-80385E98BFCB}" type="presOf" srcId="{014E2A68-2B0C-4B8D-B853-AFED1B4147B1}" destId="{4D1110E4-633F-4908-A61F-BAB632716D56}" srcOrd="0" destOrd="0" presId="urn:microsoft.com/office/officeart/2008/layout/LinedList"/>
    <dgm:cxn modelId="{871CBF7B-09AC-45F4-B040-12D962C4B3DE}" srcId="{014E2A68-2B0C-4B8D-B853-AFED1B4147B1}" destId="{C45AAE01-0E0A-4865-8653-84B8B19B195D}" srcOrd="3" destOrd="0" parTransId="{FD1115AC-9ADF-49A0-BDA5-151782D6F843}" sibTransId="{7ADFF013-E4F6-4B89-A7D8-076FE57D0B25}"/>
    <dgm:cxn modelId="{C614B39A-3F0A-4399-BD06-4FEFF0B71382}" type="presOf" srcId="{C45AAE01-0E0A-4865-8653-84B8B19B195D}" destId="{63D3D092-C8A4-44F4-A1A2-DB5512505894}" srcOrd="0" destOrd="0" presId="urn:microsoft.com/office/officeart/2008/layout/LinedList"/>
    <dgm:cxn modelId="{46DA0CC9-7079-4EE6-896A-A8D88ACC8879}" type="presOf" srcId="{57DDF4CC-E0D9-419A-91DD-3A8C01752E78}" destId="{8D88C155-A38F-4BA7-A20A-C146BC6C2EF6}" srcOrd="0" destOrd="0" presId="urn:microsoft.com/office/officeart/2008/layout/LinedList"/>
    <dgm:cxn modelId="{2F2C3BD8-F6E1-4F0C-90D7-D232E0C6838E}" type="presOf" srcId="{D822810C-10ED-4452-A65E-4F43FFFE235B}" destId="{28B5C07E-FDEF-4026-BD90-2CEBF11E646B}" srcOrd="0" destOrd="0" presId="urn:microsoft.com/office/officeart/2008/layout/LinedList"/>
    <dgm:cxn modelId="{FA1419E5-DF01-4FFD-A72E-E936580F10ED}" srcId="{014E2A68-2B0C-4B8D-B853-AFED1B4147B1}" destId="{A6A59D39-7439-48AD-92BB-AECD5D1D7A02}" srcOrd="1" destOrd="0" parTransId="{07C51FC9-22C2-4485-8946-6D652CCBEDCB}" sibTransId="{797AC195-E037-465E-BFFF-9CE4536BD1D0}"/>
    <dgm:cxn modelId="{18D51EE7-EED0-4A62-874F-1D04B07B596B}" srcId="{014E2A68-2B0C-4B8D-B853-AFED1B4147B1}" destId="{D822810C-10ED-4452-A65E-4F43FFFE235B}" srcOrd="0" destOrd="0" parTransId="{48A1F3A5-515E-4A4A-BD3B-BD8448DBD3A1}" sibTransId="{1C3F39AF-3514-4EE8-92F1-C73A48B7EC44}"/>
    <dgm:cxn modelId="{8953E3EC-60C8-4946-934B-A94A6657737A}" srcId="{014E2A68-2B0C-4B8D-B853-AFED1B4147B1}" destId="{57DDF4CC-E0D9-419A-91DD-3A8C01752E78}" srcOrd="2" destOrd="0" parTransId="{6D41718E-B342-4CCE-B050-1B27524BAA5A}" sibTransId="{A8EC59AF-D09F-42FF-B2C6-7C157FD28937}"/>
    <dgm:cxn modelId="{6F721A3B-796C-41FA-BCBE-4DEAB150B95F}" type="presParOf" srcId="{4D1110E4-633F-4908-A61F-BAB632716D56}" destId="{CD3C0B22-488A-4DA6-9A67-222B518CE852}" srcOrd="0" destOrd="0" presId="urn:microsoft.com/office/officeart/2008/layout/LinedList"/>
    <dgm:cxn modelId="{4194CE42-8C64-483B-B651-1AB1E92136CC}" type="presParOf" srcId="{4D1110E4-633F-4908-A61F-BAB632716D56}" destId="{7093DE29-8933-4309-B97C-48A244F0C4B9}" srcOrd="1" destOrd="0" presId="urn:microsoft.com/office/officeart/2008/layout/LinedList"/>
    <dgm:cxn modelId="{0E6B3740-50F2-4454-89D0-17EE01ABAC46}" type="presParOf" srcId="{7093DE29-8933-4309-B97C-48A244F0C4B9}" destId="{28B5C07E-FDEF-4026-BD90-2CEBF11E646B}" srcOrd="0" destOrd="0" presId="urn:microsoft.com/office/officeart/2008/layout/LinedList"/>
    <dgm:cxn modelId="{20C0C777-3B51-4BBE-8132-58D1855D7941}" type="presParOf" srcId="{7093DE29-8933-4309-B97C-48A244F0C4B9}" destId="{CBFC8F68-ECAE-49F1-AC07-63507919D0D3}" srcOrd="1" destOrd="0" presId="urn:microsoft.com/office/officeart/2008/layout/LinedList"/>
    <dgm:cxn modelId="{E9B69777-1781-41C5-8EFA-8C914C515DDF}" type="presParOf" srcId="{4D1110E4-633F-4908-A61F-BAB632716D56}" destId="{9AB386D6-7125-40F9-98C9-35805DF368BB}" srcOrd="2" destOrd="0" presId="urn:microsoft.com/office/officeart/2008/layout/LinedList"/>
    <dgm:cxn modelId="{BB86F7F4-CFCB-461F-B362-616B45D0639E}" type="presParOf" srcId="{4D1110E4-633F-4908-A61F-BAB632716D56}" destId="{5F1B982C-EE8D-4A0C-A537-4115744855C2}" srcOrd="3" destOrd="0" presId="urn:microsoft.com/office/officeart/2008/layout/LinedList"/>
    <dgm:cxn modelId="{E1FC7F7A-994F-40A8-947A-2112BDE2DE2B}" type="presParOf" srcId="{5F1B982C-EE8D-4A0C-A537-4115744855C2}" destId="{E5A239FC-DC47-406A-B431-C513FFCB3DD7}" srcOrd="0" destOrd="0" presId="urn:microsoft.com/office/officeart/2008/layout/LinedList"/>
    <dgm:cxn modelId="{4E13E772-4A5F-44E5-A138-C388F4AA3B84}" type="presParOf" srcId="{5F1B982C-EE8D-4A0C-A537-4115744855C2}" destId="{B230142D-70BE-46A3-9734-366A0A25C1DA}" srcOrd="1" destOrd="0" presId="urn:microsoft.com/office/officeart/2008/layout/LinedList"/>
    <dgm:cxn modelId="{0C2B8B07-9D21-49EB-8ED4-77F52A35AD92}" type="presParOf" srcId="{4D1110E4-633F-4908-A61F-BAB632716D56}" destId="{F82CF77E-A49D-4BE9-8C16-B35D4CE5478A}" srcOrd="4" destOrd="0" presId="urn:microsoft.com/office/officeart/2008/layout/LinedList"/>
    <dgm:cxn modelId="{0D5A428C-F694-4982-B47D-4B3E0DA49719}" type="presParOf" srcId="{4D1110E4-633F-4908-A61F-BAB632716D56}" destId="{07C2B2B4-1A01-4A8B-8C51-87C33ACB7C83}" srcOrd="5" destOrd="0" presId="urn:microsoft.com/office/officeart/2008/layout/LinedList"/>
    <dgm:cxn modelId="{589609D3-3AE4-4509-85DF-CF5841404F89}" type="presParOf" srcId="{07C2B2B4-1A01-4A8B-8C51-87C33ACB7C83}" destId="{8D88C155-A38F-4BA7-A20A-C146BC6C2EF6}" srcOrd="0" destOrd="0" presId="urn:microsoft.com/office/officeart/2008/layout/LinedList"/>
    <dgm:cxn modelId="{440FA5C8-DAEA-4102-94E4-C9CC8AE81B0B}" type="presParOf" srcId="{07C2B2B4-1A01-4A8B-8C51-87C33ACB7C83}" destId="{8F5C8289-71F6-4D6C-A9BA-3723569E632D}" srcOrd="1" destOrd="0" presId="urn:microsoft.com/office/officeart/2008/layout/LinedList"/>
    <dgm:cxn modelId="{AA09252F-684B-426C-82FB-32BAF547024D}" type="presParOf" srcId="{4D1110E4-633F-4908-A61F-BAB632716D56}" destId="{8AF759A4-D69B-4780-B160-1AF2FD3B5AF4}" srcOrd="6" destOrd="0" presId="urn:microsoft.com/office/officeart/2008/layout/LinedList"/>
    <dgm:cxn modelId="{AB34A9E0-3F16-4E51-B519-E0E1712370B6}" type="presParOf" srcId="{4D1110E4-633F-4908-A61F-BAB632716D56}" destId="{4CFDA993-28FA-4C5A-8FB2-41CACACD626A}" srcOrd="7" destOrd="0" presId="urn:microsoft.com/office/officeart/2008/layout/LinedList"/>
    <dgm:cxn modelId="{C22F70F1-C5CF-4AC7-89AD-49948838FEF0}" type="presParOf" srcId="{4CFDA993-28FA-4C5A-8FB2-41CACACD626A}" destId="{63D3D092-C8A4-44F4-A1A2-DB5512505894}" srcOrd="0" destOrd="0" presId="urn:microsoft.com/office/officeart/2008/layout/LinedList"/>
    <dgm:cxn modelId="{3FFB43D2-F698-49E8-AC40-07B5BA16D224}" type="presParOf" srcId="{4CFDA993-28FA-4C5A-8FB2-41CACACD626A}" destId="{28EDD50F-0C1F-4321-846F-BA0BE5AE560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B72380-FFA2-463D-B843-0AE4AEA14FED}"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322B958F-9AD2-45F6-AF71-372206284C93}">
      <dgm:prSet/>
      <dgm:spPr/>
      <dgm:t>
        <a:bodyPr/>
        <a:lstStyle/>
        <a:p>
          <a:r>
            <a:rPr lang="en-US"/>
            <a:t>Recruit and enroll students</a:t>
          </a:r>
        </a:p>
      </dgm:t>
    </dgm:pt>
    <dgm:pt modelId="{0FC29C60-6B3F-4708-A9CB-BAC7D366AA58}" type="parTrans" cxnId="{77FF0338-3CF9-41C9-A60D-74324D5998A7}">
      <dgm:prSet/>
      <dgm:spPr/>
      <dgm:t>
        <a:bodyPr/>
        <a:lstStyle/>
        <a:p>
          <a:endParaRPr lang="en-US"/>
        </a:p>
      </dgm:t>
    </dgm:pt>
    <dgm:pt modelId="{39CEBFAF-498A-4D98-883C-931A1365B3F4}" type="sibTrans" cxnId="{77FF0338-3CF9-41C9-A60D-74324D5998A7}">
      <dgm:prSet phldrT="1" phldr="0"/>
      <dgm:spPr/>
      <dgm:t>
        <a:bodyPr/>
        <a:lstStyle/>
        <a:p>
          <a:r>
            <a:rPr lang="en-US"/>
            <a:t>1</a:t>
          </a:r>
        </a:p>
      </dgm:t>
    </dgm:pt>
    <dgm:pt modelId="{7DF009C7-DEF5-4035-A3D6-AA1D7B7721D4}">
      <dgm:prSet/>
      <dgm:spPr/>
      <dgm:t>
        <a:bodyPr/>
        <a:lstStyle/>
        <a:p>
          <a:r>
            <a:rPr lang="en-US"/>
            <a:t>Develop education and training programs responsive to the labor market</a:t>
          </a:r>
        </a:p>
      </dgm:t>
    </dgm:pt>
    <dgm:pt modelId="{0C5396A0-5658-4E13-9DB3-9B9C93277DF1}" type="parTrans" cxnId="{F281106F-D1BE-403F-BCCB-25E7995FBE62}">
      <dgm:prSet/>
      <dgm:spPr/>
      <dgm:t>
        <a:bodyPr/>
        <a:lstStyle/>
        <a:p>
          <a:endParaRPr lang="en-US"/>
        </a:p>
      </dgm:t>
    </dgm:pt>
    <dgm:pt modelId="{D592C987-EFA0-4129-91D6-E3F71D274233}" type="sibTrans" cxnId="{F281106F-D1BE-403F-BCCB-25E7995FBE62}">
      <dgm:prSet phldrT="2" phldr="0"/>
      <dgm:spPr/>
      <dgm:t>
        <a:bodyPr/>
        <a:lstStyle/>
        <a:p>
          <a:r>
            <a:rPr lang="en-US"/>
            <a:t>2</a:t>
          </a:r>
        </a:p>
      </dgm:t>
    </dgm:pt>
    <dgm:pt modelId="{85336EF2-7DA3-4439-9CF0-2EC0831135D4}">
      <dgm:prSet/>
      <dgm:spPr/>
      <dgm:t>
        <a:bodyPr/>
        <a:lstStyle/>
        <a:p>
          <a:r>
            <a:rPr lang="en-US"/>
            <a:t>Guide students to make effective choices about programs and employment</a:t>
          </a:r>
        </a:p>
      </dgm:t>
    </dgm:pt>
    <dgm:pt modelId="{76EB1CA3-846B-4325-91AD-D01C5C7DFBBC}" type="parTrans" cxnId="{917C4AB9-8EB4-4748-A932-8726FD86709C}">
      <dgm:prSet/>
      <dgm:spPr/>
      <dgm:t>
        <a:bodyPr/>
        <a:lstStyle/>
        <a:p>
          <a:endParaRPr lang="en-US"/>
        </a:p>
      </dgm:t>
    </dgm:pt>
    <dgm:pt modelId="{081CB24A-4DD4-464C-8A30-44C183CB8213}" type="sibTrans" cxnId="{917C4AB9-8EB4-4748-A932-8726FD86709C}">
      <dgm:prSet phldrT="3" phldr="0"/>
      <dgm:spPr/>
      <dgm:t>
        <a:bodyPr/>
        <a:lstStyle/>
        <a:p>
          <a:r>
            <a:rPr lang="en-US"/>
            <a:t>3</a:t>
          </a:r>
        </a:p>
      </dgm:t>
    </dgm:pt>
    <dgm:pt modelId="{1960392F-BF28-49B7-9979-3A8C94BA79F9}" type="pres">
      <dgm:prSet presAssocID="{7CB72380-FFA2-463D-B843-0AE4AEA14FED}" presName="Name0" presStyleCnt="0">
        <dgm:presLayoutVars>
          <dgm:animLvl val="lvl"/>
          <dgm:resizeHandles val="exact"/>
        </dgm:presLayoutVars>
      </dgm:prSet>
      <dgm:spPr/>
    </dgm:pt>
    <dgm:pt modelId="{5312F2AE-9B86-4FBA-851C-DB416650F81E}" type="pres">
      <dgm:prSet presAssocID="{322B958F-9AD2-45F6-AF71-372206284C93}" presName="compositeNode" presStyleCnt="0">
        <dgm:presLayoutVars>
          <dgm:bulletEnabled val="1"/>
        </dgm:presLayoutVars>
      </dgm:prSet>
      <dgm:spPr/>
    </dgm:pt>
    <dgm:pt modelId="{C0CFF057-ABE4-4D52-B35A-7313C0C551EB}" type="pres">
      <dgm:prSet presAssocID="{322B958F-9AD2-45F6-AF71-372206284C93}" presName="bgRect" presStyleLbl="bgAccFollowNode1" presStyleIdx="0" presStyleCnt="3"/>
      <dgm:spPr/>
    </dgm:pt>
    <dgm:pt modelId="{67856ACC-7ED6-469E-ABD3-FCD7C88E3AEA}" type="pres">
      <dgm:prSet presAssocID="{39CEBFAF-498A-4D98-883C-931A1365B3F4}" presName="sibTransNodeCircle" presStyleLbl="alignNode1" presStyleIdx="0" presStyleCnt="6">
        <dgm:presLayoutVars>
          <dgm:chMax val="0"/>
          <dgm:bulletEnabled/>
        </dgm:presLayoutVars>
      </dgm:prSet>
      <dgm:spPr/>
    </dgm:pt>
    <dgm:pt modelId="{B0302B6F-57D3-45F2-8B74-96AD718555F5}" type="pres">
      <dgm:prSet presAssocID="{322B958F-9AD2-45F6-AF71-372206284C93}" presName="bottomLine" presStyleLbl="alignNode1" presStyleIdx="1" presStyleCnt="6">
        <dgm:presLayoutVars/>
      </dgm:prSet>
      <dgm:spPr/>
    </dgm:pt>
    <dgm:pt modelId="{A1CD7BDA-4EE5-44C5-A4E7-C9B2E69F4A73}" type="pres">
      <dgm:prSet presAssocID="{322B958F-9AD2-45F6-AF71-372206284C93}" presName="nodeText" presStyleLbl="bgAccFollowNode1" presStyleIdx="0" presStyleCnt="3">
        <dgm:presLayoutVars>
          <dgm:bulletEnabled val="1"/>
        </dgm:presLayoutVars>
      </dgm:prSet>
      <dgm:spPr/>
    </dgm:pt>
    <dgm:pt modelId="{2F993BF6-159C-4AF5-8241-46F36477D427}" type="pres">
      <dgm:prSet presAssocID="{39CEBFAF-498A-4D98-883C-931A1365B3F4}" presName="sibTrans" presStyleCnt="0"/>
      <dgm:spPr/>
    </dgm:pt>
    <dgm:pt modelId="{6D5E8B0D-B9BC-45A6-9FF7-E69F6E3F1F69}" type="pres">
      <dgm:prSet presAssocID="{7DF009C7-DEF5-4035-A3D6-AA1D7B7721D4}" presName="compositeNode" presStyleCnt="0">
        <dgm:presLayoutVars>
          <dgm:bulletEnabled val="1"/>
        </dgm:presLayoutVars>
      </dgm:prSet>
      <dgm:spPr/>
    </dgm:pt>
    <dgm:pt modelId="{B41EF959-DA3F-4ED5-85DF-4C86A2862BBB}" type="pres">
      <dgm:prSet presAssocID="{7DF009C7-DEF5-4035-A3D6-AA1D7B7721D4}" presName="bgRect" presStyleLbl="bgAccFollowNode1" presStyleIdx="1" presStyleCnt="3"/>
      <dgm:spPr/>
    </dgm:pt>
    <dgm:pt modelId="{79AD1168-D3AC-4C57-85A9-1BAD313E21C7}" type="pres">
      <dgm:prSet presAssocID="{D592C987-EFA0-4129-91D6-E3F71D274233}" presName="sibTransNodeCircle" presStyleLbl="alignNode1" presStyleIdx="2" presStyleCnt="6">
        <dgm:presLayoutVars>
          <dgm:chMax val="0"/>
          <dgm:bulletEnabled/>
        </dgm:presLayoutVars>
      </dgm:prSet>
      <dgm:spPr/>
    </dgm:pt>
    <dgm:pt modelId="{5DC48CD5-C9A4-4D22-89A9-CA0780799296}" type="pres">
      <dgm:prSet presAssocID="{7DF009C7-DEF5-4035-A3D6-AA1D7B7721D4}" presName="bottomLine" presStyleLbl="alignNode1" presStyleIdx="3" presStyleCnt="6">
        <dgm:presLayoutVars/>
      </dgm:prSet>
      <dgm:spPr/>
    </dgm:pt>
    <dgm:pt modelId="{9C3C6C84-D3E3-4661-90EA-899641646325}" type="pres">
      <dgm:prSet presAssocID="{7DF009C7-DEF5-4035-A3D6-AA1D7B7721D4}" presName="nodeText" presStyleLbl="bgAccFollowNode1" presStyleIdx="1" presStyleCnt="3">
        <dgm:presLayoutVars>
          <dgm:bulletEnabled val="1"/>
        </dgm:presLayoutVars>
      </dgm:prSet>
      <dgm:spPr/>
    </dgm:pt>
    <dgm:pt modelId="{F9864075-BB2A-455E-9BED-E6CAA44BEE02}" type="pres">
      <dgm:prSet presAssocID="{D592C987-EFA0-4129-91D6-E3F71D274233}" presName="sibTrans" presStyleCnt="0"/>
      <dgm:spPr/>
    </dgm:pt>
    <dgm:pt modelId="{5ACEC5B9-B524-42A5-8193-3E8F3AF09FCF}" type="pres">
      <dgm:prSet presAssocID="{85336EF2-7DA3-4439-9CF0-2EC0831135D4}" presName="compositeNode" presStyleCnt="0">
        <dgm:presLayoutVars>
          <dgm:bulletEnabled val="1"/>
        </dgm:presLayoutVars>
      </dgm:prSet>
      <dgm:spPr/>
    </dgm:pt>
    <dgm:pt modelId="{CE91791A-A314-4152-8F7A-10CE2D13F3F6}" type="pres">
      <dgm:prSet presAssocID="{85336EF2-7DA3-4439-9CF0-2EC0831135D4}" presName="bgRect" presStyleLbl="bgAccFollowNode1" presStyleIdx="2" presStyleCnt="3"/>
      <dgm:spPr/>
    </dgm:pt>
    <dgm:pt modelId="{67B2C0B2-A046-4339-849C-7C3CC9B2B478}" type="pres">
      <dgm:prSet presAssocID="{081CB24A-4DD4-464C-8A30-44C183CB8213}" presName="sibTransNodeCircle" presStyleLbl="alignNode1" presStyleIdx="4" presStyleCnt="6">
        <dgm:presLayoutVars>
          <dgm:chMax val="0"/>
          <dgm:bulletEnabled/>
        </dgm:presLayoutVars>
      </dgm:prSet>
      <dgm:spPr/>
    </dgm:pt>
    <dgm:pt modelId="{32EE709E-5FA4-4F69-B3B3-4318AD1FF960}" type="pres">
      <dgm:prSet presAssocID="{85336EF2-7DA3-4439-9CF0-2EC0831135D4}" presName="bottomLine" presStyleLbl="alignNode1" presStyleIdx="5" presStyleCnt="6">
        <dgm:presLayoutVars/>
      </dgm:prSet>
      <dgm:spPr/>
    </dgm:pt>
    <dgm:pt modelId="{1E7F7FBB-CA21-4070-829B-4A5267F4BFBE}" type="pres">
      <dgm:prSet presAssocID="{85336EF2-7DA3-4439-9CF0-2EC0831135D4}" presName="nodeText" presStyleLbl="bgAccFollowNode1" presStyleIdx="2" presStyleCnt="3">
        <dgm:presLayoutVars>
          <dgm:bulletEnabled val="1"/>
        </dgm:presLayoutVars>
      </dgm:prSet>
      <dgm:spPr/>
    </dgm:pt>
  </dgm:ptLst>
  <dgm:cxnLst>
    <dgm:cxn modelId="{BA11C501-58EB-4833-9FD9-E4EF7F550F4B}" type="presOf" srcId="{7DF009C7-DEF5-4035-A3D6-AA1D7B7721D4}" destId="{B41EF959-DA3F-4ED5-85DF-4C86A2862BBB}" srcOrd="0" destOrd="0" presId="urn:microsoft.com/office/officeart/2016/7/layout/BasicLinearProcessNumbered"/>
    <dgm:cxn modelId="{FEDB2722-A98B-4D37-8758-D9B54B1A3DEC}" type="presOf" srcId="{39CEBFAF-498A-4D98-883C-931A1365B3F4}" destId="{67856ACC-7ED6-469E-ABD3-FCD7C88E3AEA}" srcOrd="0" destOrd="0" presId="urn:microsoft.com/office/officeart/2016/7/layout/BasicLinearProcessNumbered"/>
    <dgm:cxn modelId="{77FF0338-3CF9-41C9-A60D-74324D5998A7}" srcId="{7CB72380-FFA2-463D-B843-0AE4AEA14FED}" destId="{322B958F-9AD2-45F6-AF71-372206284C93}" srcOrd="0" destOrd="0" parTransId="{0FC29C60-6B3F-4708-A9CB-BAC7D366AA58}" sibTransId="{39CEBFAF-498A-4D98-883C-931A1365B3F4}"/>
    <dgm:cxn modelId="{9D81DC64-BAD9-417D-9C2A-DF378EAC7B48}" type="presOf" srcId="{081CB24A-4DD4-464C-8A30-44C183CB8213}" destId="{67B2C0B2-A046-4339-849C-7C3CC9B2B478}" srcOrd="0" destOrd="0" presId="urn:microsoft.com/office/officeart/2016/7/layout/BasicLinearProcessNumbered"/>
    <dgm:cxn modelId="{F281106F-D1BE-403F-BCCB-25E7995FBE62}" srcId="{7CB72380-FFA2-463D-B843-0AE4AEA14FED}" destId="{7DF009C7-DEF5-4035-A3D6-AA1D7B7721D4}" srcOrd="1" destOrd="0" parTransId="{0C5396A0-5658-4E13-9DB3-9B9C93277DF1}" sibTransId="{D592C987-EFA0-4129-91D6-E3F71D274233}"/>
    <dgm:cxn modelId="{14AE6972-9107-4055-9768-9F6DF30874CD}" type="presOf" srcId="{85336EF2-7DA3-4439-9CF0-2EC0831135D4}" destId="{CE91791A-A314-4152-8F7A-10CE2D13F3F6}" srcOrd="0" destOrd="0" presId="urn:microsoft.com/office/officeart/2016/7/layout/BasicLinearProcessNumbered"/>
    <dgm:cxn modelId="{6115205A-C3AF-4822-BF48-B8F1CA97EF72}" type="presOf" srcId="{7CB72380-FFA2-463D-B843-0AE4AEA14FED}" destId="{1960392F-BF28-49B7-9979-3A8C94BA79F9}" srcOrd="0" destOrd="0" presId="urn:microsoft.com/office/officeart/2016/7/layout/BasicLinearProcessNumbered"/>
    <dgm:cxn modelId="{45DDFE95-DC6A-41B5-A509-F40E4542F145}" type="presOf" srcId="{D592C987-EFA0-4129-91D6-E3F71D274233}" destId="{79AD1168-D3AC-4C57-85A9-1BAD313E21C7}" srcOrd="0" destOrd="0" presId="urn:microsoft.com/office/officeart/2016/7/layout/BasicLinearProcessNumbered"/>
    <dgm:cxn modelId="{8C2E2CA4-8CF0-4E62-98D4-CB1E5F9AAA42}" type="presOf" srcId="{85336EF2-7DA3-4439-9CF0-2EC0831135D4}" destId="{1E7F7FBB-CA21-4070-829B-4A5267F4BFBE}" srcOrd="1" destOrd="0" presId="urn:microsoft.com/office/officeart/2016/7/layout/BasicLinearProcessNumbered"/>
    <dgm:cxn modelId="{4202E1AD-6287-4D3A-8BCE-F32758747B63}" type="presOf" srcId="{322B958F-9AD2-45F6-AF71-372206284C93}" destId="{C0CFF057-ABE4-4D52-B35A-7313C0C551EB}" srcOrd="0" destOrd="0" presId="urn:microsoft.com/office/officeart/2016/7/layout/BasicLinearProcessNumbered"/>
    <dgm:cxn modelId="{917C4AB9-8EB4-4748-A932-8726FD86709C}" srcId="{7CB72380-FFA2-463D-B843-0AE4AEA14FED}" destId="{85336EF2-7DA3-4439-9CF0-2EC0831135D4}" srcOrd="2" destOrd="0" parTransId="{76EB1CA3-846B-4325-91AD-D01C5C7DFBBC}" sibTransId="{081CB24A-4DD4-464C-8A30-44C183CB8213}"/>
    <dgm:cxn modelId="{8AF9ADE3-D654-4EE2-86EE-135625281CC1}" type="presOf" srcId="{322B958F-9AD2-45F6-AF71-372206284C93}" destId="{A1CD7BDA-4EE5-44C5-A4E7-C9B2E69F4A73}" srcOrd="1" destOrd="0" presId="urn:microsoft.com/office/officeart/2016/7/layout/BasicLinearProcessNumbered"/>
    <dgm:cxn modelId="{E9F5C7EC-BECD-4086-B61D-4C98068B7138}" type="presOf" srcId="{7DF009C7-DEF5-4035-A3D6-AA1D7B7721D4}" destId="{9C3C6C84-D3E3-4661-90EA-899641646325}" srcOrd="1" destOrd="0" presId="urn:microsoft.com/office/officeart/2016/7/layout/BasicLinearProcessNumbered"/>
    <dgm:cxn modelId="{3F9E0C09-970C-450C-A64F-29A16568FE4E}" type="presParOf" srcId="{1960392F-BF28-49B7-9979-3A8C94BA79F9}" destId="{5312F2AE-9B86-4FBA-851C-DB416650F81E}" srcOrd="0" destOrd="0" presId="urn:microsoft.com/office/officeart/2016/7/layout/BasicLinearProcessNumbered"/>
    <dgm:cxn modelId="{4758801B-F3B8-47A2-95F1-817FBABDA978}" type="presParOf" srcId="{5312F2AE-9B86-4FBA-851C-DB416650F81E}" destId="{C0CFF057-ABE4-4D52-B35A-7313C0C551EB}" srcOrd="0" destOrd="0" presId="urn:microsoft.com/office/officeart/2016/7/layout/BasicLinearProcessNumbered"/>
    <dgm:cxn modelId="{B61F961C-4950-439F-904A-D3BFF2BFF335}" type="presParOf" srcId="{5312F2AE-9B86-4FBA-851C-DB416650F81E}" destId="{67856ACC-7ED6-469E-ABD3-FCD7C88E3AEA}" srcOrd="1" destOrd="0" presId="urn:microsoft.com/office/officeart/2016/7/layout/BasicLinearProcessNumbered"/>
    <dgm:cxn modelId="{6398F6D9-E412-488C-BDA0-AEECE808B9EA}" type="presParOf" srcId="{5312F2AE-9B86-4FBA-851C-DB416650F81E}" destId="{B0302B6F-57D3-45F2-8B74-96AD718555F5}" srcOrd="2" destOrd="0" presId="urn:microsoft.com/office/officeart/2016/7/layout/BasicLinearProcessNumbered"/>
    <dgm:cxn modelId="{9ED83B11-59E1-4EFB-B51C-87CEDC3280F2}" type="presParOf" srcId="{5312F2AE-9B86-4FBA-851C-DB416650F81E}" destId="{A1CD7BDA-4EE5-44C5-A4E7-C9B2E69F4A73}" srcOrd="3" destOrd="0" presId="urn:microsoft.com/office/officeart/2016/7/layout/BasicLinearProcessNumbered"/>
    <dgm:cxn modelId="{00321B11-0421-48BE-8A12-154C11235586}" type="presParOf" srcId="{1960392F-BF28-49B7-9979-3A8C94BA79F9}" destId="{2F993BF6-159C-4AF5-8241-46F36477D427}" srcOrd="1" destOrd="0" presId="urn:microsoft.com/office/officeart/2016/7/layout/BasicLinearProcessNumbered"/>
    <dgm:cxn modelId="{B83433A9-0AF0-4A6B-9AA3-B0A4CC2E400A}" type="presParOf" srcId="{1960392F-BF28-49B7-9979-3A8C94BA79F9}" destId="{6D5E8B0D-B9BC-45A6-9FF7-E69F6E3F1F69}" srcOrd="2" destOrd="0" presId="urn:microsoft.com/office/officeart/2016/7/layout/BasicLinearProcessNumbered"/>
    <dgm:cxn modelId="{B351C58D-9287-4EFE-AE22-23737F9C2170}" type="presParOf" srcId="{6D5E8B0D-B9BC-45A6-9FF7-E69F6E3F1F69}" destId="{B41EF959-DA3F-4ED5-85DF-4C86A2862BBB}" srcOrd="0" destOrd="0" presId="urn:microsoft.com/office/officeart/2016/7/layout/BasicLinearProcessNumbered"/>
    <dgm:cxn modelId="{B7B477B9-B200-4900-AEF6-49C3B4E82441}" type="presParOf" srcId="{6D5E8B0D-B9BC-45A6-9FF7-E69F6E3F1F69}" destId="{79AD1168-D3AC-4C57-85A9-1BAD313E21C7}" srcOrd="1" destOrd="0" presId="urn:microsoft.com/office/officeart/2016/7/layout/BasicLinearProcessNumbered"/>
    <dgm:cxn modelId="{AAE26FBB-1A1E-49F3-A494-C4D0BD708F71}" type="presParOf" srcId="{6D5E8B0D-B9BC-45A6-9FF7-E69F6E3F1F69}" destId="{5DC48CD5-C9A4-4D22-89A9-CA0780799296}" srcOrd="2" destOrd="0" presId="urn:microsoft.com/office/officeart/2016/7/layout/BasicLinearProcessNumbered"/>
    <dgm:cxn modelId="{EFEF8427-A85F-459B-B1C0-568953897914}" type="presParOf" srcId="{6D5E8B0D-B9BC-45A6-9FF7-E69F6E3F1F69}" destId="{9C3C6C84-D3E3-4661-90EA-899641646325}" srcOrd="3" destOrd="0" presId="urn:microsoft.com/office/officeart/2016/7/layout/BasicLinearProcessNumbered"/>
    <dgm:cxn modelId="{846CFD18-6A45-4AEA-B2C9-C307D97CC068}" type="presParOf" srcId="{1960392F-BF28-49B7-9979-3A8C94BA79F9}" destId="{F9864075-BB2A-455E-9BED-E6CAA44BEE02}" srcOrd="3" destOrd="0" presId="urn:microsoft.com/office/officeart/2016/7/layout/BasicLinearProcessNumbered"/>
    <dgm:cxn modelId="{56174FB6-672C-4F51-9EEA-9F3B4D245AAD}" type="presParOf" srcId="{1960392F-BF28-49B7-9979-3A8C94BA79F9}" destId="{5ACEC5B9-B524-42A5-8193-3E8F3AF09FCF}" srcOrd="4" destOrd="0" presId="urn:microsoft.com/office/officeart/2016/7/layout/BasicLinearProcessNumbered"/>
    <dgm:cxn modelId="{7A67C134-59AE-44D3-8C31-90B7D233FE80}" type="presParOf" srcId="{5ACEC5B9-B524-42A5-8193-3E8F3AF09FCF}" destId="{CE91791A-A314-4152-8F7A-10CE2D13F3F6}" srcOrd="0" destOrd="0" presId="urn:microsoft.com/office/officeart/2016/7/layout/BasicLinearProcessNumbered"/>
    <dgm:cxn modelId="{F49B3497-921A-40C5-9899-2BA2872E305B}" type="presParOf" srcId="{5ACEC5B9-B524-42A5-8193-3E8F3AF09FCF}" destId="{67B2C0B2-A046-4339-849C-7C3CC9B2B478}" srcOrd="1" destOrd="0" presId="urn:microsoft.com/office/officeart/2016/7/layout/BasicLinearProcessNumbered"/>
    <dgm:cxn modelId="{51EE4042-D71E-4D32-8EBC-833BA9F736B4}" type="presParOf" srcId="{5ACEC5B9-B524-42A5-8193-3E8F3AF09FCF}" destId="{32EE709E-5FA4-4F69-B3B3-4318AD1FF960}" srcOrd="2" destOrd="0" presId="urn:microsoft.com/office/officeart/2016/7/layout/BasicLinearProcessNumbered"/>
    <dgm:cxn modelId="{309ABA46-B1E3-4A24-8CC7-5AB703C3283B}" type="presParOf" srcId="{5ACEC5B9-B524-42A5-8193-3E8F3AF09FCF}" destId="{1E7F7FBB-CA21-4070-829B-4A5267F4BFB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995E30-D310-4A7F-B8D3-D31E0EC9D76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D94CA6E-7898-4F36-8955-F6088BE0B45B}">
      <dgm:prSet/>
      <dgm:spPr/>
      <dgm:t>
        <a:bodyPr/>
        <a:lstStyle/>
        <a:p>
          <a:r>
            <a:rPr lang="en-US"/>
            <a:t>Demographics</a:t>
          </a:r>
        </a:p>
      </dgm:t>
    </dgm:pt>
    <dgm:pt modelId="{DAEA0955-AC96-41FE-8B3B-0FCCCCBE7363}" type="parTrans" cxnId="{67EC1496-4C8F-4A32-898E-BD531327FFBB}">
      <dgm:prSet/>
      <dgm:spPr/>
      <dgm:t>
        <a:bodyPr/>
        <a:lstStyle/>
        <a:p>
          <a:endParaRPr lang="en-US"/>
        </a:p>
      </dgm:t>
    </dgm:pt>
    <dgm:pt modelId="{0C017B3B-0BB7-420C-B43E-4D9E0F0CF14B}" type="sibTrans" cxnId="{67EC1496-4C8F-4A32-898E-BD531327FFBB}">
      <dgm:prSet/>
      <dgm:spPr/>
      <dgm:t>
        <a:bodyPr/>
        <a:lstStyle/>
        <a:p>
          <a:endParaRPr lang="en-US"/>
        </a:p>
      </dgm:t>
    </dgm:pt>
    <dgm:pt modelId="{417E13AB-F168-49C2-AEC5-BCDA2797A7C0}">
      <dgm:prSet/>
      <dgm:spPr/>
      <dgm:t>
        <a:bodyPr/>
        <a:lstStyle/>
        <a:p>
          <a:r>
            <a:rPr lang="en-US" dirty="0"/>
            <a:t>Industries</a:t>
          </a:r>
        </a:p>
      </dgm:t>
    </dgm:pt>
    <dgm:pt modelId="{30DD74E9-DCA8-4CA9-90E2-F68E9AD6B579}" type="parTrans" cxnId="{3421424C-60CF-4EE6-8F9C-BBF32D7739FC}">
      <dgm:prSet/>
      <dgm:spPr/>
      <dgm:t>
        <a:bodyPr/>
        <a:lstStyle/>
        <a:p>
          <a:endParaRPr lang="en-US"/>
        </a:p>
      </dgm:t>
    </dgm:pt>
    <dgm:pt modelId="{8737E50D-DDD2-4548-B518-F91924F591DA}" type="sibTrans" cxnId="{3421424C-60CF-4EE6-8F9C-BBF32D7739FC}">
      <dgm:prSet/>
      <dgm:spPr/>
      <dgm:t>
        <a:bodyPr/>
        <a:lstStyle/>
        <a:p>
          <a:endParaRPr lang="en-US"/>
        </a:p>
      </dgm:t>
    </dgm:pt>
    <dgm:pt modelId="{237ABB27-AC27-4E14-BB46-438EE660AABA}">
      <dgm:prSet/>
      <dgm:spPr/>
      <dgm:t>
        <a:bodyPr/>
        <a:lstStyle/>
        <a:p>
          <a:r>
            <a:rPr lang="en-US" dirty="0"/>
            <a:t>Occupations</a:t>
          </a:r>
        </a:p>
      </dgm:t>
    </dgm:pt>
    <dgm:pt modelId="{C9B5F2B4-EFF7-4D18-9886-26F274574CC2}" type="parTrans" cxnId="{551513D1-BBA3-41C0-9D23-FA5BBCA8E8CD}">
      <dgm:prSet/>
      <dgm:spPr/>
      <dgm:t>
        <a:bodyPr/>
        <a:lstStyle/>
        <a:p>
          <a:endParaRPr lang="en-US"/>
        </a:p>
      </dgm:t>
    </dgm:pt>
    <dgm:pt modelId="{80AF5E5C-A813-4A8B-B8D2-2EE79195E22A}" type="sibTrans" cxnId="{551513D1-BBA3-41C0-9D23-FA5BBCA8E8CD}">
      <dgm:prSet/>
      <dgm:spPr/>
      <dgm:t>
        <a:bodyPr/>
        <a:lstStyle/>
        <a:p>
          <a:endParaRPr lang="en-US"/>
        </a:p>
      </dgm:t>
    </dgm:pt>
    <dgm:pt modelId="{7076B9A3-FA22-4AE9-91A7-D1DFB3951AB9}">
      <dgm:prSet/>
      <dgm:spPr/>
      <dgm:t>
        <a:bodyPr/>
        <a:lstStyle/>
        <a:p>
          <a:r>
            <a:rPr lang="en-US"/>
            <a:t>Labor and wage trends</a:t>
          </a:r>
        </a:p>
      </dgm:t>
    </dgm:pt>
    <dgm:pt modelId="{0F5F2580-D97E-4DDC-A712-3DE1CDFD4CAB}" type="parTrans" cxnId="{D4C18ADF-C285-4D23-AF68-35F7A371E268}">
      <dgm:prSet/>
      <dgm:spPr/>
      <dgm:t>
        <a:bodyPr/>
        <a:lstStyle/>
        <a:p>
          <a:endParaRPr lang="en-US"/>
        </a:p>
      </dgm:t>
    </dgm:pt>
    <dgm:pt modelId="{66911457-0E31-4729-8A75-F6A0147A3D69}" type="sibTrans" cxnId="{D4C18ADF-C285-4D23-AF68-35F7A371E268}">
      <dgm:prSet/>
      <dgm:spPr/>
      <dgm:t>
        <a:bodyPr/>
        <a:lstStyle/>
        <a:p>
          <a:endParaRPr lang="en-US"/>
        </a:p>
      </dgm:t>
    </dgm:pt>
    <dgm:pt modelId="{3505FC9E-8330-4192-A09A-F47ED637F4B3}">
      <dgm:prSet/>
      <dgm:spPr/>
      <dgm:t>
        <a:bodyPr/>
        <a:lstStyle/>
        <a:p>
          <a:r>
            <a:rPr lang="en-US"/>
            <a:t>Skills in demand</a:t>
          </a:r>
        </a:p>
      </dgm:t>
    </dgm:pt>
    <dgm:pt modelId="{592ABA96-78E4-4055-B356-B409B4029A72}" type="parTrans" cxnId="{F2783C8C-E215-48D0-80E0-E6EE0F9006EC}">
      <dgm:prSet/>
      <dgm:spPr/>
      <dgm:t>
        <a:bodyPr/>
        <a:lstStyle/>
        <a:p>
          <a:endParaRPr lang="en-US"/>
        </a:p>
      </dgm:t>
    </dgm:pt>
    <dgm:pt modelId="{72CF1DBE-3D6B-4472-80DD-7F43124B5565}" type="sibTrans" cxnId="{F2783C8C-E215-48D0-80E0-E6EE0F9006EC}">
      <dgm:prSet/>
      <dgm:spPr/>
      <dgm:t>
        <a:bodyPr/>
        <a:lstStyle/>
        <a:p>
          <a:endParaRPr lang="en-US"/>
        </a:p>
      </dgm:t>
    </dgm:pt>
    <dgm:pt modelId="{3E87F15E-FDD1-4C47-B7BE-AC97D5C7A833}" type="pres">
      <dgm:prSet presAssocID="{9D995E30-D310-4A7F-B8D3-D31E0EC9D768}" presName="linear" presStyleCnt="0">
        <dgm:presLayoutVars>
          <dgm:animLvl val="lvl"/>
          <dgm:resizeHandles val="exact"/>
        </dgm:presLayoutVars>
      </dgm:prSet>
      <dgm:spPr/>
    </dgm:pt>
    <dgm:pt modelId="{DA09D0BF-5C62-44C2-AD2E-0200BAB09CDA}" type="pres">
      <dgm:prSet presAssocID="{0D94CA6E-7898-4F36-8955-F6088BE0B45B}" presName="parentText" presStyleLbl="node1" presStyleIdx="0" presStyleCnt="5">
        <dgm:presLayoutVars>
          <dgm:chMax val="0"/>
          <dgm:bulletEnabled val="1"/>
        </dgm:presLayoutVars>
      </dgm:prSet>
      <dgm:spPr/>
    </dgm:pt>
    <dgm:pt modelId="{3916B6C4-3331-45D3-99CB-27ACA70A5532}" type="pres">
      <dgm:prSet presAssocID="{0C017B3B-0BB7-420C-B43E-4D9E0F0CF14B}" presName="spacer" presStyleCnt="0"/>
      <dgm:spPr/>
    </dgm:pt>
    <dgm:pt modelId="{AA255229-4023-489F-9C65-21374D5A84E7}" type="pres">
      <dgm:prSet presAssocID="{417E13AB-F168-49C2-AEC5-BCDA2797A7C0}" presName="parentText" presStyleLbl="node1" presStyleIdx="1" presStyleCnt="5">
        <dgm:presLayoutVars>
          <dgm:chMax val="0"/>
          <dgm:bulletEnabled val="1"/>
        </dgm:presLayoutVars>
      </dgm:prSet>
      <dgm:spPr/>
    </dgm:pt>
    <dgm:pt modelId="{7043A742-55AE-4C8B-8EA9-98618CD39FB8}" type="pres">
      <dgm:prSet presAssocID="{8737E50D-DDD2-4548-B518-F91924F591DA}" presName="spacer" presStyleCnt="0"/>
      <dgm:spPr/>
    </dgm:pt>
    <dgm:pt modelId="{2A1E720F-FEF1-4628-A224-01ECDB96EE57}" type="pres">
      <dgm:prSet presAssocID="{237ABB27-AC27-4E14-BB46-438EE660AABA}" presName="parentText" presStyleLbl="node1" presStyleIdx="2" presStyleCnt="5">
        <dgm:presLayoutVars>
          <dgm:chMax val="0"/>
          <dgm:bulletEnabled val="1"/>
        </dgm:presLayoutVars>
      </dgm:prSet>
      <dgm:spPr/>
    </dgm:pt>
    <dgm:pt modelId="{CB8D04A0-4278-4BF5-8640-0FFE5B95B8E3}" type="pres">
      <dgm:prSet presAssocID="{80AF5E5C-A813-4A8B-B8D2-2EE79195E22A}" presName="spacer" presStyleCnt="0"/>
      <dgm:spPr/>
    </dgm:pt>
    <dgm:pt modelId="{6A280D20-6F3F-4DFB-9A6D-44D89DF192EB}" type="pres">
      <dgm:prSet presAssocID="{7076B9A3-FA22-4AE9-91A7-D1DFB3951AB9}" presName="parentText" presStyleLbl="node1" presStyleIdx="3" presStyleCnt="5">
        <dgm:presLayoutVars>
          <dgm:chMax val="0"/>
          <dgm:bulletEnabled val="1"/>
        </dgm:presLayoutVars>
      </dgm:prSet>
      <dgm:spPr/>
    </dgm:pt>
    <dgm:pt modelId="{A789C7DB-941F-4592-B9E1-11F22233D890}" type="pres">
      <dgm:prSet presAssocID="{66911457-0E31-4729-8A75-F6A0147A3D69}" presName="spacer" presStyleCnt="0"/>
      <dgm:spPr/>
    </dgm:pt>
    <dgm:pt modelId="{2811DA17-74A2-4561-A18F-D925D16DB672}" type="pres">
      <dgm:prSet presAssocID="{3505FC9E-8330-4192-A09A-F47ED637F4B3}" presName="parentText" presStyleLbl="node1" presStyleIdx="4" presStyleCnt="5">
        <dgm:presLayoutVars>
          <dgm:chMax val="0"/>
          <dgm:bulletEnabled val="1"/>
        </dgm:presLayoutVars>
      </dgm:prSet>
      <dgm:spPr/>
    </dgm:pt>
  </dgm:ptLst>
  <dgm:cxnLst>
    <dgm:cxn modelId="{B151580B-B605-40AE-93EB-A3E1F44D9D1E}" type="presOf" srcId="{3505FC9E-8330-4192-A09A-F47ED637F4B3}" destId="{2811DA17-74A2-4561-A18F-D925D16DB672}" srcOrd="0" destOrd="0" presId="urn:microsoft.com/office/officeart/2005/8/layout/vList2"/>
    <dgm:cxn modelId="{27AA3019-B944-4273-8E06-1F03AAE8A6A7}" type="presOf" srcId="{9D995E30-D310-4A7F-B8D3-D31E0EC9D768}" destId="{3E87F15E-FDD1-4C47-B7BE-AC97D5C7A833}" srcOrd="0" destOrd="0" presId="urn:microsoft.com/office/officeart/2005/8/layout/vList2"/>
    <dgm:cxn modelId="{3421424C-60CF-4EE6-8F9C-BBF32D7739FC}" srcId="{9D995E30-D310-4A7F-B8D3-D31E0EC9D768}" destId="{417E13AB-F168-49C2-AEC5-BCDA2797A7C0}" srcOrd="1" destOrd="0" parTransId="{30DD74E9-DCA8-4CA9-90E2-F68E9AD6B579}" sibTransId="{8737E50D-DDD2-4548-B518-F91924F591DA}"/>
    <dgm:cxn modelId="{F2783C8C-E215-48D0-80E0-E6EE0F9006EC}" srcId="{9D995E30-D310-4A7F-B8D3-D31E0EC9D768}" destId="{3505FC9E-8330-4192-A09A-F47ED637F4B3}" srcOrd="4" destOrd="0" parTransId="{592ABA96-78E4-4055-B356-B409B4029A72}" sibTransId="{72CF1DBE-3D6B-4472-80DD-7F43124B5565}"/>
    <dgm:cxn modelId="{67EC1496-4C8F-4A32-898E-BD531327FFBB}" srcId="{9D995E30-D310-4A7F-B8D3-D31E0EC9D768}" destId="{0D94CA6E-7898-4F36-8955-F6088BE0B45B}" srcOrd="0" destOrd="0" parTransId="{DAEA0955-AC96-41FE-8B3B-0FCCCCBE7363}" sibTransId="{0C017B3B-0BB7-420C-B43E-4D9E0F0CF14B}"/>
    <dgm:cxn modelId="{3BE710B0-0F13-428A-9FBF-4B74A0419BF5}" type="presOf" srcId="{7076B9A3-FA22-4AE9-91A7-D1DFB3951AB9}" destId="{6A280D20-6F3F-4DFB-9A6D-44D89DF192EB}" srcOrd="0" destOrd="0" presId="urn:microsoft.com/office/officeart/2005/8/layout/vList2"/>
    <dgm:cxn modelId="{793257B9-A0DF-4CE3-A7BD-2CEBE1B601E4}" type="presOf" srcId="{0D94CA6E-7898-4F36-8955-F6088BE0B45B}" destId="{DA09D0BF-5C62-44C2-AD2E-0200BAB09CDA}" srcOrd="0" destOrd="0" presId="urn:microsoft.com/office/officeart/2005/8/layout/vList2"/>
    <dgm:cxn modelId="{688E81BB-0B76-488B-AE78-FE4C2C719094}" type="presOf" srcId="{237ABB27-AC27-4E14-BB46-438EE660AABA}" destId="{2A1E720F-FEF1-4628-A224-01ECDB96EE57}" srcOrd="0" destOrd="0" presId="urn:microsoft.com/office/officeart/2005/8/layout/vList2"/>
    <dgm:cxn modelId="{551513D1-BBA3-41C0-9D23-FA5BBCA8E8CD}" srcId="{9D995E30-D310-4A7F-B8D3-D31E0EC9D768}" destId="{237ABB27-AC27-4E14-BB46-438EE660AABA}" srcOrd="2" destOrd="0" parTransId="{C9B5F2B4-EFF7-4D18-9886-26F274574CC2}" sibTransId="{80AF5E5C-A813-4A8B-B8D2-2EE79195E22A}"/>
    <dgm:cxn modelId="{D4C18ADF-C285-4D23-AF68-35F7A371E268}" srcId="{9D995E30-D310-4A7F-B8D3-D31E0EC9D768}" destId="{7076B9A3-FA22-4AE9-91A7-D1DFB3951AB9}" srcOrd="3" destOrd="0" parTransId="{0F5F2580-D97E-4DDC-A712-3DE1CDFD4CAB}" sibTransId="{66911457-0E31-4729-8A75-F6A0147A3D69}"/>
    <dgm:cxn modelId="{13448AF2-5EAF-4254-83A3-6EC82A2CF8AF}" type="presOf" srcId="{417E13AB-F168-49C2-AEC5-BCDA2797A7C0}" destId="{AA255229-4023-489F-9C65-21374D5A84E7}" srcOrd="0" destOrd="0" presId="urn:microsoft.com/office/officeart/2005/8/layout/vList2"/>
    <dgm:cxn modelId="{73D2ACDB-8E90-460A-A51D-457635FE9787}" type="presParOf" srcId="{3E87F15E-FDD1-4C47-B7BE-AC97D5C7A833}" destId="{DA09D0BF-5C62-44C2-AD2E-0200BAB09CDA}" srcOrd="0" destOrd="0" presId="urn:microsoft.com/office/officeart/2005/8/layout/vList2"/>
    <dgm:cxn modelId="{35E9B72E-BF56-4FBC-9698-51E3EA51E4B6}" type="presParOf" srcId="{3E87F15E-FDD1-4C47-B7BE-AC97D5C7A833}" destId="{3916B6C4-3331-45D3-99CB-27ACA70A5532}" srcOrd="1" destOrd="0" presId="urn:microsoft.com/office/officeart/2005/8/layout/vList2"/>
    <dgm:cxn modelId="{691F8111-49B6-4B63-AB4C-BD19CE01008C}" type="presParOf" srcId="{3E87F15E-FDD1-4C47-B7BE-AC97D5C7A833}" destId="{AA255229-4023-489F-9C65-21374D5A84E7}" srcOrd="2" destOrd="0" presId="urn:microsoft.com/office/officeart/2005/8/layout/vList2"/>
    <dgm:cxn modelId="{8A8D27A3-D604-4429-9021-DF0B1AF599FE}" type="presParOf" srcId="{3E87F15E-FDD1-4C47-B7BE-AC97D5C7A833}" destId="{7043A742-55AE-4C8B-8EA9-98618CD39FB8}" srcOrd="3" destOrd="0" presId="urn:microsoft.com/office/officeart/2005/8/layout/vList2"/>
    <dgm:cxn modelId="{16B6A011-C5C5-4A92-B3C7-63EA1664BB5B}" type="presParOf" srcId="{3E87F15E-FDD1-4C47-B7BE-AC97D5C7A833}" destId="{2A1E720F-FEF1-4628-A224-01ECDB96EE57}" srcOrd="4" destOrd="0" presId="urn:microsoft.com/office/officeart/2005/8/layout/vList2"/>
    <dgm:cxn modelId="{486C43FA-68B5-4AB0-99D4-5A056A87F345}" type="presParOf" srcId="{3E87F15E-FDD1-4C47-B7BE-AC97D5C7A833}" destId="{CB8D04A0-4278-4BF5-8640-0FFE5B95B8E3}" srcOrd="5" destOrd="0" presId="urn:microsoft.com/office/officeart/2005/8/layout/vList2"/>
    <dgm:cxn modelId="{A2F59FDD-2D68-4A35-B347-7A95321A8310}" type="presParOf" srcId="{3E87F15E-FDD1-4C47-B7BE-AC97D5C7A833}" destId="{6A280D20-6F3F-4DFB-9A6D-44D89DF192EB}" srcOrd="6" destOrd="0" presId="urn:microsoft.com/office/officeart/2005/8/layout/vList2"/>
    <dgm:cxn modelId="{0DF34B71-3CA9-43EE-8E57-67DFBF37C22C}" type="presParOf" srcId="{3E87F15E-FDD1-4C47-B7BE-AC97D5C7A833}" destId="{A789C7DB-941F-4592-B9E1-11F22233D890}" srcOrd="7" destOrd="0" presId="urn:microsoft.com/office/officeart/2005/8/layout/vList2"/>
    <dgm:cxn modelId="{5A492772-5BB5-4205-A3A4-8A74E38AFC2D}" type="presParOf" srcId="{3E87F15E-FDD1-4C47-B7BE-AC97D5C7A833}" destId="{2811DA17-74A2-4561-A18F-D925D16DB67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C6D99-00DC-4FE7-A442-51C213438E70}">
      <dsp:nvSpPr>
        <dsp:cNvPr id="0" name=""/>
        <dsp:cNvSpPr/>
      </dsp:nvSpPr>
      <dsp:spPr>
        <a:xfrm>
          <a:off x="0" y="6913"/>
          <a:ext cx="6513603" cy="13922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What is Labor Market Information (LMI)?</a:t>
          </a:r>
        </a:p>
      </dsp:txBody>
      <dsp:txXfrm>
        <a:off x="67966" y="74879"/>
        <a:ext cx="6377671" cy="1256367"/>
      </dsp:txXfrm>
    </dsp:sp>
    <dsp:sp modelId="{C0D249FC-5DCE-43C2-A038-32E0DF24F117}">
      <dsp:nvSpPr>
        <dsp:cNvPr id="0" name=""/>
        <dsp:cNvSpPr/>
      </dsp:nvSpPr>
      <dsp:spPr>
        <a:xfrm>
          <a:off x="0" y="1500013"/>
          <a:ext cx="6513603" cy="139229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Why use LMI? </a:t>
          </a:r>
        </a:p>
      </dsp:txBody>
      <dsp:txXfrm>
        <a:off x="67966" y="1567979"/>
        <a:ext cx="6377671" cy="1256367"/>
      </dsp:txXfrm>
    </dsp:sp>
    <dsp:sp modelId="{12E4F30C-7510-4453-A4FD-4C1C3537F4E7}">
      <dsp:nvSpPr>
        <dsp:cNvPr id="0" name=""/>
        <dsp:cNvSpPr/>
      </dsp:nvSpPr>
      <dsp:spPr>
        <a:xfrm>
          <a:off x="0" y="2993113"/>
          <a:ext cx="6513603" cy="139229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How do I use LMI for planning? </a:t>
          </a:r>
        </a:p>
      </dsp:txBody>
      <dsp:txXfrm>
        <a:off x="67966" y="3061079"/>
        <a:ext cx="6377671" cy="1256367"/>
      </dsp:txXfrm>
    </dsp:sp>
    <dsp:sp modelId="{28967EFC-241C-48DD-810D-D5B06D9F27B8}">
      <dsp:nvSpPr>
        <dsp:cNvPr id="0" name=""/>
        <dsp:cNvSpPr/>
      </dsp:nvSpPr>
      <dsp:spPr>
        <a:xfrm>
          <a:off x="0" y="4486213"/>
          <a:ext cx="6513603" cy="13922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Reports and examples</a:t>
          </a:r>
        </a:p>
      </dsp:txBody>
      <dsp:txXfrm>
        <a:off x="67966" y="4554179"/>
        <a:ext cx="6377671" cy="1256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C0B22-488A-4DA6-9A67-222B518CE852}">
      <dsp:nvSpPr>
        <dsp:cNvPr id="0" name=""/>
        <dsp:cNvSpPr/>
      </dsp:nvSpPr>
      <dsp:spPr>
        <a:xfrm>
          <a:off x="0" y="0"/>
          <a:ext cx="62690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B5C07E-FDEF-4026-BD90-2CEBF11E646B}">
      <dsp:nvSpPr>
        <dsp:cNvPr id="0" name=""/>
        <dsp:cNvSpPr/>
      </dsp:nvSpPr>
      <dsp:spPr>
        <a:xfrm>
          <a:off x="0" y="0"/>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CIP</a:t>
          </a:r>
          <a:r>
            <a:rPr lang="en-US" sz="2800" kern="1200" dirty="0"/>
            <a:t> (Classification of Instructional Programs) = </a:t>
          </a:r>
          <a:r>
            <a:rPr lang="en-US" sz="2800" b="1" kern="1200" dirty="0"/>
            <a:t>PROGRAM</a:t>
          </a:r>
          <a:endParaRPr lang="en-US" sz="2800" kern="1200" dirty="0"/>
        </a:p>
      </dsp:txBody>
      <dsp:txXfrm>
        <a:off x="0" y="0"/>
        <a:ext cx="6269038" cy="1393031"/>
      </dsp:txXfrm>
    </dsp:sp>
    <dsp:sp modelId="{9AB386D6-7125-40F9-98C9-35805DF368BB}">
      <dsp:nvSpPr>
        <dsp:cNvPr id="0" name=""/>
        <dsp:cNvSpPr/>
      </dsp:nvSpPr>
      <dsp:spPr>
        <a:xfrm>
          <a:off x="0" y="1393031"/>
          <a:ext cx="626903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A239FC-DC47-406A-B431-C513FFCB3DD7}">
      <dsp:nvSpPr>
        <dsp:cNvPr id="0" name=""/>
        <dsp:cNvSpPr/>
      </dsp:nvSpPr>
      <dsp:spPr>
        <a:xfrm>
          <a:off x="0" y="1393031"/>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SOC and O*NET</a:t>
          </a:r>
          <a:r>
            <a:rPr lang="en-US" sz="2800" kern="1200"/>
            <a:t> (Standard Occupational Classification and Occupational Information Network) = </a:t>
          </a:r>
          <a:r>
            <a:rPr lang="en-US" sz="2800" b="1" kern="1200"/>
            <a:t>OCCUPATION</a:t>
          </a:r>
          <a:endParaRPr lang="en-US" sz="2800" kern="1200"/>
        </a:p>
      </dsp:txBody>
      <dsp:txXfrm>
        <a:off x="0" y="1393031"/>
        <a:ext cx="6269038" cy="1393031"/>
      </dsp:txXfrm>
    </dsp:sp>
    <dsp:sp modelId="{F82CF77E-A49D-4BE9-8C16-B35D4CE5478A}">
      <dsp:nvSpPr>
        <dsp:cNvPr id="0" name=""/>
        <dsp:cNvSpPr/>
      </dsp:nvSpPr>
      <dsp:spPr>
        <a:xfrm>
          <a:off x="0" y="2786062"/>
          <a:ext cx="626903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88C155-A38F-4BA7-A20A-C146BC6C2EF6}">
      <dsp:nvSpPr>
        <dsp:cNvPr id="0" name=""/>
        <dsp:cNvSpPr/>
      </dsp:nvSpPr>
      <dsp:spPr>
        <a:xfrm>
          <a:off x="0" y="2786062"/>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NAICS</a:t>
          </a:r>
          <a:r>
            <a:rPr lang="en-US" sz="2800" kern="1200"/>
            <a:t> (North American Industry Classification System) = </a:t>
          </a:r>
          <a:r>
            <a:rPr lang="en-US" sz="2800" b="1" kern="1200"/>
            <a:t>INDUSTRY</a:t>
          </a:r>
          <a:endParaRPr lang="en-US" sz="2800" kern="1200"/>
        </a:p>
      </dsp:txBody>
      <dsp:txXfrm>
        <a:off x="0" y="2786062"/>
        <a:ext cx="6269038" cy="1393031"/>
      </dsp:txXfrm>
    </dsp:sp>
    <dsp:sp modelId="{8AF759A4-D69B-4780-B160-1AF2FD3B5AF4}">
      <dsp:nvSpPr>
        <dsp:cNvPr id="0" name=""/>
        <dsp:cNvSpPr/>
      </dsp:nvSpPr>
      <dsp:spPr>
        <a:xfrm>
          <a:off x="0" y="4179093"/>
          <a:ext cx="626903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D3D092-C8A4-44F4-A1A2-DB5512505894}">
      <dsp:nvSpPr>
        <dsp:cNvPr id="0" name=""/>
        <dsp:cNvSpPr/>
      </dsp:nvSpPr>
      <dsp:spPr>
        <a:xfrm>
          <a:off x="0" y="4179093"/>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CIP to SOC Crosswalk </a:t>
          </a:r>
          <a:r>
            <a:rPr lang="en-US" sz="2800" kern="1200"/>
            <a:t>is a tool for relating data about academic programs to data about occupations and the labor market. </a:t>
          </a:r>
        </a:p>
      </dsp:txBody>
      <dsp:txXfrm>
        <a:off x="0" y="4179093"/>
        <a:ext cx="6269038" cy="1393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FF057-ABE4-4D52-B35A-7313C0C551EB}">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a:t>Recruit and enroll students</a:t>
          </a:r>
        </a:p>
      </dsp:txBody>
      <dsp:txXfrm>
        <a:off x="0" y="1653508"/>
        <a:ext cx="3286125" cy="2610802"/>
      </dsp:txXfrm>
    </dsp:sp>
    <dsp:sp modelId="{67856ACC-7ED6-469E-ABD3-FCD7C88E3AEA}">
      <dsp:nvSpPr>
        <dsp:cNvPr id="0" name=""/>
        <dsp:cNvSpPr/>
      </dsp:nvSpPr>
      <dsp:spPr>
        <a:xfrm>
          <a:off x="990361"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B0302B6F-57D3-45F2-8B74-96AD718555F5}">
      <dsp:nvSpPr>
        <dsp:cNvPr id="0" name=""/>
        <dsp:cNvSpPr/>
      </dsp:nvSpPr>
      <dsp:spPr>
        <a:xfrm>
          <a:off x="0" y="4351266"/>
          <a:ext cx="3286125"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1EF959-DA3F-4ED5-85DF-4C86A2862BBB}">
      <dsp:nvSpPr>
        <dsp:cNvPr id="0" name=""/>
        <dsp:cNvSpPr/>
      </dsp:nvSpPr>
      <dsp:spPr>
        <a:xfrm>
          <a:off x="3614737" y="0"/>
          <a:ext cx="3286125" cy="435133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a:t>Develop education and training programs responsive to the labor market</a:t>
          </a:r>
        </a:p>
      </dsp:txBody>
      <dsp:txXfrm>
        <a:off x="3614737" y="1653508"/>
        <a:ext cx="3286125" cy="2610802"/>
      </dsp:txXfrm>
    </dsp:sp>
    <dsp:sp modelId="{79AD1168-D3AC-4C57-85A9-1BAD313E21C7}">
      <dsp:nvSpPr>
        <dsp:cNvPr id="0" name=""/>
        <dsp:cNvSpPr/>
      </dsp:nvSpPr>
      <dsp:spPr>
        <a:xfrm>
          <a:off x="4605099" y="435133"/>
          <a:ext cx="1305401" cy="1305401"/>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5DC48CD5-C9A4-4D22-89A9-CA0780799296}">
      <dsp:nvSpPr>
        <dsp:cNvPr id="0" name=""/>
        <dsp:cNvSpPr/>
      </dsp:nvSpPr>
      <dsp:spPr>
        <a:xfrm>
          <a:off x="3614737" y="4351266"/>
          <a:ext cx="3286125"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91791A-A314-4152-8F7A-10CE2D13F3F6}">
      <dsp:nvSpPr>
        <dsp:cNvPr id="0" name=""/>
        <dsp:cNvSpPr/>
      </dsp:nvSpPr>
      <dsp:spPr>
        <a:xfrm>
          <a:off x="7229475" y="0"/>
          <a:ext cx="3286125" cy="435133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a:t>Guide students to make effective choices about programs and employment</a:t>
          </a:r>
        </a:p>
      </dsp:txBody>
      <dsp:txXfrm>
        <a:off x="7229475" y="1653508"/>
        <a:ext cx="3286125" cy="2610802"/>
      </dsp:txXfrm>
    </dsp:sp>
    <dsp:sp modelId="{67B2C0B2-A046-4339-849C-7C3CC9B2B478}">
      <dsp:nvSpPr>
        <dsp:cNvPr id="0" name=""/>
        <dsp:cNvSpPr/>
      </dsp:nvSpPr>
      <dsp:spPr>
        <a:xfrm>
          <a:off x="8219836" y="435133"/>
          <a:ext cx="1305401" cy="1305401"/>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32EE709E-5FA4-4F69-B3B3-4318AD1FF960}">
      <dsp:nvSpPr>
        <dsp:cNvPr id="0" name=""/>
        <dsp:cNvSpPr/>
      </dsp:nvSpPr>
      <dsp:spPr>
        <a:xfrm>
          <a:off x="7229475" y="4351266"/>
          <a:ext cx="328612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9D0BF-5C62-44C2-AD2E-0200BAB09CDA}">
      <dsp:nvSpPr>
        <dsp:cNvPr id="0" name=""/>
        <dsp:cNvSpPr/>
      </dsp:nvSpPr>
      <dsp:spPr>
        <a:xfrm>
          <a:off x="0" y="50922"/>
          <a:ext cx="6513603" cy="10553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Demographics</a:t>
          </a:r>
        </a:p>
      </dsp:txBody>
      <dsp:txXfrm>
        <a:off x="51517" y="102439"/>
        <a:ext cx="6410569" cy="952306"/>
      </dsp:txXfrm>
    </dsp:sp>
    <dsp:sp modelId="{AA255229-4023-489F-9C65-21374D5A84E7}">
      <dsp:nvSpPr>
        <dsp:cNvPr id="0" name=""/>
        <dsp:cNvSpPr/>
      </dsp:nvSpPr>
      <dsp:spPr>
        <a:xfrm>
          <a:off x="0" y="1232982"/>
          <a:ext cx="6513603" cy="10553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Industries</a:t>
          </a:r>
        </a:p>
      </dsp:txBody>
      <dsp:txXfrm>
        <a:off x="51517" y="1284499"/>
        <a:ext cx="6410569" cy="952306"/>
      </dsp:txXfrm>
    </dsp:sp>
    <dsp:sp modelId="{2A1E720F-FEF1-4628-A224-01ECDB96EE57}">
      <dsp:nvSpPr>
        <dsp:cNvPr id="0" name=""/>
        <dsp:cNvSpPr/>
      </dsp:nvSpPr>
      <dsp:spPr>
        <a:xfrm>
          <a:off x="0" y="2415043"/>
          <a:ext cx="6513603" cy="10553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Occupations</a:t>
          </a:r>
        </a:p>
      </dsp:txBody>
      <dsp:txXfrm>
        <a:off x="51517" y="2466560"/>
        <a:ext cx="6410569" cy="952306"/>
      </dsp:txXfrm>
    </dsp:sp>
    <dsp:sp modelId="{6A280D20-6F3F-4DFB-9A6D-44D89DF192EB}">
      <dsp:nvSpPr>
        <dsp:cNvPr id="0" name=""/>
        <dsp:cNvSpPr/>
      </dsp:nvSpPr>
      <dsp:spPr>
        <a:xfrm>
          <a:off x="0" y="3597103"/>
          <a:ext cx="6513603" cy="10553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Labor and wage trends</a:t>
          </a:r>
        </a:p>
      </dsp:txBody>
      <dsp:txXfrm>
        <a:off x="51517" y="3648620"/>
        <a:ext cx="6410569" cy="952306"/>
      </dsp:txXfrm>
    </dsp:sp>
    <dsp:sp modelId="{2811DA17-74A2-4561-A18F-D925D16DB672}">
      <dsp:nvSpPr>
        <dsp:cNvPr id="0" name=""/>
        <dsp:cNvSpPr/>
      </dsp:nvSpPr>
      <dsp:spPr>
        <a:xfrm>
          <a:off x="0" y="4779163"/>
          <a:ext cx="6513603" cy="10553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Skills in demand</a:t>
          </a:r>
        </a:p>
      </dsp:txBody>
      <dsp:txXfrm>
        <a:off x="51517" y="4830680"/>
        <a:ext cx="6410569" cy="9523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66F79-656C-4E3E-B352-95B4480520DF}" type="datetimeFigureOut">
              <a:rPr lang="en-US" smtClean="0"/>
              <a:t>6/25/2019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E1765-41A3-47C9-B5DD-2EE58F97891E}" type="slidenum">
              <a:rPr lang="en-US" smtClean="0"/>
              <a:t>‹#›</a:t>
            </a:fld>
            <a:endParaRPr lang="en-US"/>
          </a:p>
        </p:txBody>
      </p:sp>
    </p:spTree>
    <p:extLst>
      <p:ext uri="{BB962C8B-B14F-4D97-AF65-F5344CB8AC3E}">
        <p14:creationId xmlns:p14="http://schemas.microsoft.com/office/powerpoint/2010/main" val="2430917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Labor market information includes all quantitative or qualitative data and analysis related to employment and the workforce. </a:t>
            </a:r>
          </a:p>
        </p:txBody>
      </p:sp>
      <p:sp>
        <p:nvSpPr>
          <p:cNvPr id="4" name="Slide Number Placeholder 3"/>
          <p:cNvSpPr>
            <a:spLocks noGrp="1"/>
          </p:cNvSpPr>
          <p:nvPr>
            <p:ph type="sldNum" sz="quarter" idx="5"/>
          </p:nvPr>
        </p:nvSpPr>
        <p:spPr/>
        <p:txBody>
          <a:bodyPr/>
          <a:lstStyle/>
          <a:p>
            <a:fld id="{A63E1765-41A3-47C9-B5DD-2EE58F97891E}" type="slidenum">
              <a:rPr lang="en-US" smtClean="0"/>
              <a:t>3</a:t>
            </a:fld>
            <a:endParaRPr lang="en-US"/>
          </a:p>
        </p:txBody>
      </p:sp>
    </p:spTree>
    <p:extLst>
      <p:ext uri="{BB962C8B-B14F-4D97-AF65-F5344CB8AC3E}">
        <p14:creationId xmlns:p14="http://schemas.microsoft.com/office/powerpoint/2010/main" val="198080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3E1765-41A3-47C9-B5DD-2EE58F97891E}" type="slidenum">
              <a:rPr lang="en-US" smtClean="0"/>
              <a:t>5</a:t>
            </a:fld>
            <a:endParaRPr lang="en-US"/>
          </a:p>
        </p:txBody>
      </p:sp>
    </p:spTree>
    <p:extLst>
      <p:ext uri="{BB962C8B-B14F-4D97-AF65-F5344CB8AC3E}">
        <p14:creationId xmlns:p14="http://schemas.microsoft.com/office/powerpoint/2010/main" val="302312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the characteristics of the workforce</a:t>
            </a:r>
          </a:p>
          <a:p>
            <a:r>
              <a:rPr lang="en-US" dirty="0"/>
              <a:t>Identify local high growth, in-demand occupations</a:t>
            </a:r>
          </a:p>
          <a:p>
            <a:r>
              <a:rPr lang="en-US" dirty="0"/>
              <a:t>Identify skills in demand</a:t>
            </a:r>
          </a:p>
          <a:p>
            <a:r>
              <a:rPr lang="en-US" dirty="0"/>
              <a:t>Align educational programs with regional industry needs</a:t>
            </a:r>
          </a:p>
          <a:p>
            <a:r>
              <a:rPr lang="en-US" dirty="0"/>
              <a:t>Inform career decisions of students</a:t>
            </a:r>
          </a:p>
          <a:p>
            <a:endParaRPr lang="en-US" dirty="0"/>
          </a:p>
        </p:txBody>
      </p:sp>
      <p:sp>
        <p:nvSpPr>
          <p:cNvPr id="4" name="Slide Number Placeholder 3"/>
          <p:cNvSpPr>
            <a:spLocks noGrp="1"/>
          </p:cNvSpPr>
          <p:nvPr>
            <p:ph type="sldNum" sz="quarter" idx="5"/>
          </p:nvPr>
        </p:nvSpPr>
        <p:spPr/>
        <p:txBody>
          <a:bodyPr/>
          <a:lstStyle/>
          <a:p>
            <a:fld id="{A63E1765-41A3-47C9-B5DD-2EE58F97891E}" type="slidenum">
              <a:rPr lang="en-US" smtClean="0"/>
              <a:t>7</a:t>
            </a:fld>
            <a:endParaRPr lang="en-US"/>
          </a:p>
        </p:txBody>
      </p:sp>
    </p:spTree>
    <p:extLst>
      <p:ext uri="{BB962C8B-B14F-4D97-AF65-F5344CB8AC3E}">
        <p14:creationId xmlns:p14="http://schemas.microsoft.com/office/powerpoint/2010/main" val="69570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Maine’s workforce challenges</a:t>
            </a:r>
          </a:p>
          <a:p>
            <a:endParaRPr lang="en-US" dirty="0"/>
          </a:p>
          <a:p>
            <a:r>
              <a:rPr lang="en-US" dirty="0"/>
              <a:t>Aging population</a:t>
            </a:r>
          </a:p>
          <a:p>
            <a:r>
              <a:rPr lang="en-US" dirty="0"/>
              <a:t>Declining number of high school graduates</a:t>
            </a:r>
          </a:p>
          <a:p>
            <a:r>
              <a:rPr lang="en-US" dirty="0"/>
              <a:t>Educational attainment </a:t>
            </a:r>
          </a:p>
          <a:p>
            <a:r>
              <a:rPr lang="en-US" dirty="0"/>
              <a:t>Shortage of skilled workers</a:t>
            </a:r>
          </a:p>
          <a:p>
            <a:endParaRPr lang="en-US" dirty="0"/>
          </a:p>
        </p:txBody>
      </p:sp>
      <p:sp>
        <p:nvSpPr>
          <p:cNvPr id="4" name="Slide Number Placeholder 3"/>
          <p:cNvSpPr>
            <a:spLocks noGrp="1"/>
          </p:cNvSpPr>
          <p:nvPr>
            <p:ph type="sldNum" sz="quarter" idx="5"/>
          </p:nvPr>
        </p:nvSpPr>
        <p:spPr/>
        <p:txBody>
          <a:bodyPr/>
          <a:lstStyle/>
          <a:p>
            <a:fld id="{A63E1765-41A3-47C9-B5DD-2EE58F97891E}" type="slidenum">
              <a:rPr lang="en-US" smtClean="0"/>
              <a:t>8</a:t>
            </a:fld>
            <a:endParaRPr lang="en-US"/>
          </a:p>
        </p:txBody>
      </p:sp>
    </p:spTree>
    <p:extLst>
      <p:ext uri="{BB962C8B-B14F-4D97-AF65-F5344CB8AC3E}">
        <p14:creationId xmlns:p14="http://schemas.microsoft.com/office/powerpoint/2010/main" val="306804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cluster is a geographic concentration of interrelated industries or occupations. The industry cluster in Maine with the highest relative concentration is Wood/Paper with a location quotient of 2.52. This cluster employs 13,640 workers in the region with an average wage of $48,945. Employment in the Wood/Paper cluster is projected to contract in the region about 2.1% per year over the next ten years. </a:t>
            </a:r>
          </a:p>
          <a:p>
            <a:endParaRPr lang="en-US" dirty="0"/>
          </a:p>
        </p:txBody>
      </p:sp>
      <p:sp>
        <p:nvSpPr>
          <p:cNvPr id="4" name="Slide Number Placeholder 3"/>
          <p:cNvSpPr>
            <a:spLocks noGrp="1"/>
          </p:cNvSpPr>
          <p:nvPr>
            <p:ph type="sldNum" sz="quarter" idx="5"/>
          </p:nvPr>
        </p:nvSpPr>
        <p:spPr/>
        <p:txBody>
          <a:bodyPr/>
          <a:lstStyle/>
          <a:p>
            <a:fld id="{A63E1765-41A3-47C9-B5DD-2EE58F97891E}" type="slidenum">
              <a:rPr lang="en-US" smtClean="0"/>
              <a:t>15</a:t>
            </a:fld>
            <a:endParaRPr lang="en-US"/>
          </a:p>
        </p:txBody>
      </p:sp>
    </p:spTree>
    <p:extLst>
      <p:ext uri="{BB962C8B-B14F-4D97-AF65-F5344CB8AC3E}">
        <p14:creationId xmlns:p14="http://schemas.microsoft.com/office/powerpoint/2010/main" val="406258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6A38F-26D1-4AE8-AA18-A3EC8CE23C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CA9E2B-3BC6-45C2-A6A0-BDBC243BCD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DB0906-C18A-48FD-9E1A-851FF8A7999A}"/>
              </a:ext>
            </a:extLst>
          </p:cNvPr>
          <p:cNvSpPr>
            <a:spLocks noGrp="1"/>
          </p:cNvSpPr>
          <p:nvPr>
            <p:ph type="dt" sz="half" idx="10"/>
          </p:nvPr>
        </p:nvSpPr>
        <p:spPr/>
        <p:txBody>
          <a:bodyPr/>
          <a:lstStyle/>
          <a:p>
            <a:fld id="{7DC2E4F9-5ECE-44A3-A2B3-ABACFA93EAC4}" type="datetimeFigureOut">
              <a:rPr lang="en-US" smtClean="0"/>
              <a:t>6/25/2019</a:t>
            </a:fld>
            <a:endParaRPr lang="en-US"/>
          </a:p>
        </p:txBody>
      </p:sp>
      <p:sp>
        <p:nvSpPr>
          <p:cNvPr id="5" name="Footer Placeholder 4">
            <a:extLst>
              <a:ext uri="{FF2B5EF4-FFF2-40B4-BE49-F238E27FC236}">
                <a16:creationId xmlns:a16="http://schemas.microsoft.com/office/drawing/2014/main" id="{8276B5AA-539B-4684-8DAA-0F4F7F448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646D8-E760-4D29-A13B-5F093D124F22}"/>
              </a:ext>
            </a:extLst>
          </p:cNvPr>
          <p:cNvSpPr>
            <a:spLocks noGrp="1"/>
          </p:cNvSpPr>
          <p:nvPr>
            <p:ph type="sldNum" sz="quarter" idx="12"/>
          </p:nvPr>
        </p:nvSpPr>
        <p:spPr/>
        <p:txBody>
          <a:bodyPr/>
          <a:lstStyle/>
          <a:p>
            <a:fld id="{401F2429-C803-437B-AF30-39B8E08EF984}" type="slidenum">
              <a:rPr lang="en-US" smtClean="0"/>
              <a:t>‹#›</a:t>
            </a:fld>
            <a:endParaRPr lang="en-US"/>
          </a:p>
        </p:txBody>
      </p:sp>
      <p:grpSp>
        <p:nvGrpSpPr>
          <p:cNvPr id="13" name="Group 12">
            <a:extLst>
              <a:ext uri="{FF2B5EF4-FFF2-40B4-BE49-F238E27FC236}">
                <a16:creationId xmlns:a16="http://schemas.microsoft.com/office/drawing/2014/main" id="{5B99D810-1097-4EB0-A740-C4BE0A853461}"/>
              </a:ext>
            </a:extLst>
          </p:cNvPr>
          <p:cNvGrpSpPr>
            <a:grpSpLocks noChangeAspect="1"/>
          </p:cNvGrpSpPr>
          <p:nvPr userDrawn="1"/>
        </p:nvGrpSpPr>
        <p:grpSpPr>
          <a:xfrm>
            <a:off x="12526" y="6057362"/>
            <a:ext cx="12161520" cy="919635"/>
            <a:chOff x="0" y="6048076"/>
            <a:chExt cx="9144000" cy="685800"/>
          </a:xfrm>
        </p:grpSpPr>
        <p:sp>
          <p:nvSpPr>
            <p:cNvPr id="10" name="Rectangle 9">
              <a:extLst>
                <a:ext uri="{FF2B5EF4-FFF2-40B4-BE49-F238E27FC236}">
                  <a16:creationId xmlns:a16="http://schemas.microsoft.com/office/drawing/2014/main" id="{3CA1E551-CB04-40E8-94E1-431C00A6FA0B}"/>
                </a:ext>
              </a:extLst>
            </p:cNvPr>
            <p:cNvSpPr/>
            <p:nvPr userDrawn="1"/>
          </p:nvSpPr>
          <p:spPr>
            <a:xfrm rot="16200000">
              <a:off x="4229100" y="1818976"/>
              <a:ext cx="685800" cy="9144000"/>
            </a:xfrm>
            <a:prstGeom prst="rect">
              <a:avLst/>
            </a:prstGeom>
            <a:solidFill>
              <a:srgbClr val="2C3F6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1" name="Footer Placeholder 4">
              <a:extLst>
                <a:ext uri="{FF2B5EF4-FFF2-40B4-BE49-F238E27FC236}">
                  <a16:creationId xmlns:a16="http://schemas.microsoft.com/office/drawing/2014/main" id="{C19AB486-A674-47FD-9CE1-9F3B7876CA85}"/>
                </a:ext>
              </a:extLst>
            </p:cNvPr>
            <p:cNvSpPr txBox="1">
              <a:spLocks/>
            </p:cNvSpPr>
            <p:nvPr userDrawn="1"/>
          </p:nvSpPr>
          <p:spPr>
            <a:xfrm>
              <a:off x="228600" y="6179819"/>
              <a:ext cx="8763000" cy="365760"/>
            </a:xfrm>
            <a:prstGeom prst="rect">
              <a:avLst/>
            </a:prstGeom>
          </p:spPr>
          <p:txBody>
            <a:bodyPr vert="horz" lIns="91440" tIns="45720" rIns="91440" bIns="45720" rtlCol="0" anchor="ctr"/>
            <a:lstStyle>
              <a:defPPr>
                <a:defRPr lang="en-US"/>
              </a:defPPr>
              <a:lvl1pPr marL="0" algn="l" defTabSz="914400" rtl="0" eaLnBrk="1" latinLnBrk="0" hangingPunct="1">
                <a:defRPr sz="2800" kern="1200">
                  <a:solidFill>
                    <a:schemeClr val="bg1"/>
                  </a:solidFill>
                  <a:latin typeface="HelveticaNeueLT Std Me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HelveticaNeueLT Std Med" pitchFamily="34" charset="0"/>
                  <a:ea typeface="+mn-ea"/>
                  <a:cs typeface="+mn-cs"/>
                </a:rPr>
                <a:t>DIRIGO 2019</a:t>
              </a:r>
              <a:endParaRPr kumimoji="0" lang="en-US" sz="2800" b="0" i="0" u="none" strike="noStrike" kern="1200" cap="none" spc="0" normalizeH="0" baseline="0" noProof="0" dirty="0">
                <a:ln>
                  <a:noFill/>
                </a:ln>
                <a:solidFill>
                  <a:srgbClr val="FFFFFF"/>
                </a:solidFill>
                <a:effectLst/>
                <a:uLnTx/>
                <a:uFillTx/>
                <a:latin typeface="HelveticaNeueLT Std Med" pitchFamily="34" charset="0"/>
                <a:ea typeface="+mn-ea"/>
                <a:cs typeface="+mn-cs"/>
              </a:endParaRPr>
            </a:p>
          </p:txBody>
        </p:sp>
        <p:pic>
          <p:nvPicPr>
            <p:cNvPr id="12" name="Picture 11">
              <a:extLst>
                <a:ext uri="{FF2B5EF4-FFF2-40B4-BE49-F238E27FC236}">
                  <a16:creationId xmlns:a16="http://schemas.microsoft.com/office/drawing/2014/main" id="{6623DCC5-052F-4E13-BBEF-08CC65CC3F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6129912"/>
              <a:ext cx="2133600" cy="465606"/>
            </a:xfrm>
            <a:prstGeom prst="rect">
              <a:avLst/>
            </a:prstGeom>
          </p:spPr>
        </p:pic>
      </p:grpSp>
    </p:spTree>
    <p:extLst>
      <p:ext uri="{BB962C8B-B14F-4D97-AF65-F5344CB8AC3E}">
        <p14:creationId xmlns:p14="http://schemas.microsoft.com/office/powerpoint/2010/main" val="257042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438B-1C66-41F5-8828-41C1694C30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E745A0-2A8F-4B71-B31B-08694962AE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88B1A-5B94-44CA-BA84-9121C63E8772}"/>
              </a:ext>
            </a:extLst>
          </p:cNvPr>
          <p:cNvSpPr>
            <a:spLocks noGrp="1"/>
          </p:cNvSpPr>
          <p:nvPr>
            <p:ph type="dt" sz="half" idx="10"/>
          </p:nvPr>
        </p:nvSpPr>
        <p:spPr/>
        <p:txBody>
          <a:bodyPr/>
          <a:lstStyle/>
          <a:p>
            <a:fld id="{7DC2E4F9-5ECE-44A3-A2B3-ABACFA93EAC4}" type="datetimeFigureOut">
              <a:rPr lang="en-US" smtClean="0"/>
              <a:t>6/25/2019</a:t>
            </a:fld>
            <a:endParaRPr lang="en-US"/>
          </a:p>
        </p:txBody>
      </p:sp>
      <p:sp>
        <p:nvSpPr>
          <p:cNvPr id="5" name="Footer Placeholder 4">
            <a:extLst>
              <a:ext uri="{FF2B5EF4-FFF2-40B4-BE49-F238E27FC236}">
                <a16:creationId xmlns:a16="http://schemas.microsoft.com/office/drawing/2014/main" id="{A3449794-45E2-4697-A1AB-FDB85E13E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ED2F7-11A1-438A-9CBE-CFD7E4FF7962}"/>
              </a:ext>
            </a:extLst>
          </p:cNvPr>
          <p:cNvSpPr>
            <a:spLocks noGrp="1"/>
          </p:cNvSpPr>
          <p:nvPr>
            <p:ph type="sldNum" sz="quarter" idx="12"/>
          </p:nvPr>
        </p:nvSpPr>
        <p:spPr/>
        <p:txBody>
          <a:bodyPr/>
          <a:lstStyle/>
          <a:p>
            <a:fld id="{401F2429-C803-437B-AF30-39B8E08EF984}" type="slidenum">
              <a:rPr lang="en-US" smtClean="0"/>
              <a:t>‹#›</a:t>
            </a:fld>
            <a:endParaRPr lang="en-US"/>
          </a:p>
        </p:txBody>
      </p:sp>
    </p:spTree>
    <p:extLst>
      <p:ext uri="{BB962C8B-B14F-4D97-AF65-F5344CB8AC3E}">
        <p14:creationId xmlns:p14="http://schemas.microsoft.com/office/powerpoint/2010/main" val="197872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C342C3-A967-4B85-AD41-2E98DBFA92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0D5199-6469-4575-9D74-CB2324D1E0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5EEA9-3BE3-4E5B-9557-DE80CE3C2CAA}"/>
              </a:ext>
            </a:extLst>
          </p:cNvPr>
          <p:cNvSpPr>
            <a:spLocks noGrp="1"/>
          </p:cNvSpPr>
          <p:nvPr>
            <p:ph type="dt" sz="half" idx="10"/>
          </p:nvPr>
        </p:nvSpPr>
        <p:spPr/>
        <p:txBody>
          <a:bodyPr/>
          <a:lstStyle/>
          <a:p>
            <a:fld id="{7DC2E4F9-5ECE-44A3-A2B3-ABACFA93EAC4}" type="datetimeFigureOut">
              <a:rPr lang="en-US" smtClean="0"/>
              <a:t>6/25/2019</a:t>
            </a:fld>
            <a:endParaRPr lang="en-US"/>
          </a:p>
        </p:txBody>
      </p:sp>
      <p:sp>
        <p:nvSpPr>
          <p:cNvPr id="5" name="Footer Placeholder 4">
            <a:extLst>
              <a:ext uri="{FF2B5EF4-FFF2-40B4-BE49-F238E27FC236}">
                <a16:creationId xmlns:a16="http://schemas.microsoft.com/office/drawing/2014/main" id="{44C936FC-51C7-4E90-98E9-100D2ADA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C5C34-DC69-4660-8B76-6D2E1EF10C27}"/>
              </a:ext>
            </a:extLst>
          </p:cNvPr>
          <p:cNvSpPr>
            <a:spLocks noGrp="1"/>
          </p:cNvSpPr>
          <p:nvPr>
            <p:ph type="sldNum" sz="quarter" idx="12"/>
          </p:nvPr>
        </p:nvSpPr>
        <p:spPr/>
        <p:txBody>
          <a:bodyPr/>
          <a:lstStyle/>
          <a:p>
            <a:fld id="{401F2429-C803-437B-AF30-39B8E08EF984}" type="slidenum">
              <a:rPr lang="en-US" smtClean="0"/>
              <a:t>‹#›</a:t>
            </a:fld>
            <a:endParaRPr lang="en-US"/>
          </a:p>
        </p:txBody>
      </p:sp>
    </p:spTree>
    <p:extLst>
      <p:ext uri="{BB962C8B-B14F-4D97-AF65-F5344CB8AC3E}">
        <p14:creationId xmlns:p14="http://schemas.microsoft.com/office/powerpoint/2010/main" val="303382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0731-AE10-466D-85E7-01FD042E08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EA3855-A0B4-4F46-9685-F7BCB57ECD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3C92A-95A0-4501-969C-B78026618A37}"/>
              </a:ext>
            </a:extLst>
          </p:cNvPr>
          <p:cNvSpPr>
            <a:spLocks noGrp="1"/>
          </p:cNvSpPr>
          <p:nvPr>
            <p:ph type="dt" sz="half" idx="10"/>
          </p:nvPr>
        </p:nvSpPr>
        <p:spPr/>
        <p:txBody>
          <a:bodyPr/>
          <a:lstStyle/>
          <a:p>
            <a:fld id="{7DC2E4F9-5ECE-44A3-A2B3-ABACFA93EAC4}" type="datetimeFigureOut">
              <a:rPr lang="en-US" smtClean="0"/>
              <a:t>6/25/2019</a:t>
            </a:fld>
            <a:endParaRPr lang="en-US"/>
          </a:p>
        </p:txBody>
      </p:sp>
      <p:sp>
        <p:nvSpPr>
          <p:cNvPr id="5" name="Footer Placeholder 4">
            <a:extLst>
              <a:ext uri="{FF2B5EF4-FFF2-40B4-BE49-F238E27FC236}">
                <a16:creationId xmlns:a16="http://schemas.microsoft.com/office/drawing/2014/main" id="{5FA05AC5-4E44-4B2A-B13D-C6A4F1C88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188B9-5651-4B0F-9507-7ADC1F9C4842}"/>
              </a:ext>
            </a:extLst>
          </p:cNvPr>
          <p:cNvSpPr>
            <a:spLocks noGrp="1"/>
          </p:cNvSpPr>
          <p:nvPr>
            <p:ph type="sldNum" sz="quarter" idx="12"/>
          </p:nvPr>
        </p:nvSpPr>
        <p:spPr/>
        <p:txBody>
          <a:bodyPr/>
          <a:lstStyle/>
          <a:p>
            <a:fld id="{401F2429-C803-437B-AF30-39B8E08EF984}" type="slidenum">
              <a:rPr lang="en-US" smtClean="0"/>
              <a:t>‹#›</a:t>
            </a:fld>
            <a:endParaRPr lang="en-US"/>
          </a:p>
        </p:txBody>
      </p:sp>
    </p:spTree>
    <p:extLst>
      <p:ext uri="{BB962C8B-B14F-4D97-AF65-F5344CB8AC3E}">
        <p14:creationId xmlns:p14="http://schemas.microsoft.com/office/powerpoint/2010/main" val="411076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E0AA-6094-468A-AD80-D7F642AC2B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1057DA-005E-4BB4-9DA5-5A7E1D933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4FF9E0-6B78-4CB5-A3AE-75BFE71E32FF}"/>
              </a:ext>
            </a:extLst>
          </p:cNvPr>
          <p:cNvSpPr>
            <a:spLocks noGrp="1"/>
          </p:cNvSpPr>
          <p:nvPr>
            <p:ph type="dt" sz="half" idx="10"/>
          </p:nvPr>
        </p:nvSpPr>
        <p:spPr/>
        <p:txBody>
          <a:bodyPr/>
          <a:lstStyle/>
          <a:p>
            <a:fld id="{7DC2E4F9-5ECE-44A3-A2B3-ABACFA93EAC4}" type="datetimeFigureOut">
              <a:rPr lang="en-US" smtClean="0"/>
              <a:t>6/25/2019</a:t>
            </a:fld>
            <a:endParaRPr lang="en-US"/>
          </a:p>
        </p:txBody>
      </p:sp>
      <p:sp>
        <p:nvSpPr>
          <p:cNvPr id="5" name="Footer Placeholder 4">
            <a:extLst>
              <a:ext uri="{FF2B5EF4-FFF2-40B4-BE49-F238E27FC236}">
                <a16:creationId xmlns:a16="http://schemas.microsoft.com/office/drawing/2014/main" id="{574F6CCD-FCFA-4620-9EEB-5E6284312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3B4CF-1B2E-4216-90FB-1F4E44EAAB84}"/>
              </a:ext>
            </a:extLst>
          </p:cNvPr>
          <p:cNvSpPr>
            <a:spLocks noGrp="1"/>
          </p:cNvSpPr>
          <p:nvPr>
            <p:ph type="sldNum" sz="quarter" idx="12"/>
          </p:nvPr>
        </p:nvSpPr>
        <p:spPr/>
        <p:txBody>
          <a:bodyPr/>
          <a:lstStyle/>
          <a:p>
            <a:fld id="{401F2429-C803-437B-AF30-39B8E08EF984}" type="slidenum">
              <a:rPr lang="en-US" smtClean="0"/>
              <a:t>‹#›</a:t>
            </a:fld>
            <a:endParaRPr lang="en-US"/>
          </a:p>
        </p:txBody>
      </p:sp>
    </p:spTree>
    <p:extLst>
      <p:ext uri="{BB962C8B-B14F-4D97-AF65-F5344CB8AC3E}">
        <p14:creationId xmlns:p14="http://schemas.microsoft.com/office/powerpoint/2010/main" val="324387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6F27-D1E8-4562-BE0B-334E4DE4D1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6A011-6110-423B-AD2F-EDE69D8EC8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72493C-DAF8-4CEF-A2CD-DDEC248E08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811268-1D4A-4791-B4BB-6E59E962C8DA}"/>
              </a:ext>
            </a:extLst>
          </p:cNvPr>
          <p:cNvSpPr>
            <a:spLocks noGrp="1"/>
          </p:cNvSpPr>
          <p:nvPr>
            <p:ph type="dt" sz="half" idx="10"/>
          </p:nvPr>
        </p:nvSpPr>
        <p:spPr/>
        <p:txBody>
          <a:bodyPr/>
          <a:lstStyle/>
          <a:p>
            <a:fld id="{7DC2E4F9-5ECE-44A3-A2B3-ABACFA93EAC4}" type="datetimeFigureOut">
              <a:rPr lang="en-US" smtClean="0"/>
              <a:t>6/25/2019</a:t>
            </a:fld>
            <a:endParaRPr lang="en-US"/>
          </a:p>
        </p:txBody>
      </p:sp>
      <p:sp>
        <p:nvSpPr>
          <p:cNvPr id="6" name="Footer Placeholder 5">
            <a:extLst>
              <a:ext uri="{FF2B5EF4-FFF2-40B4-BE49-F238E27FC236}">
                <a16:creationId xmlns:a16="http://schemas.microsoft.com/office/drawing/2014/main" id="{C6CB72C6-79EA-4829-8EE3-88D8958950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59917E-ADD9-4DF5-AADF-095B5FFA1EBC}"/>
              </a:ext>
            </a:extLst>
          </p:cNvPr>
          <p:cNvSpPr>
            <a:spLocks noGrp="1"/>
          </p:cNvSpPr>
          <p:nvPr>
            <p:ph type="sldNum" sz="quarter" idx="12"/>
          </p:nvPr>
        </p:nvSpPr>
        <p:spPr/>
        <p:txBody>
          <a:bodyPr/>
          <a:lstStyle/>
          <a:p>
            <a:fld id="{401F2429-C803-437B-AF30-39B8E08EF984}" type="slidenum">
              <a:rPr lang="en-US" smtClean="0"/>
              <a:t>‹#›</a:t>
            </a:fld>
            <a:endParaRPr lang="en-US"/>
          </a:p>
        </p:txBody>
      </p:sp>
    </p:spTree>
    <p:extLst>
      <p:ext uri="{BB962C8B-B14F-4D97-AF65-F5344CB8AC3E}">
        <p14:creationId xmlns:p14="http://schemas.microsoft.com/office/powerpoint/2010/main" val="407632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78C4-31BD-4A4F-8518-A386789261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A85D12-D137-4DC5-8C07-E3B66FA45E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91B512-F46B-45F6-9105-5C98959868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06297E-C2AB-472C-B5BC-ACDF7F1E0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1B2CAC-2E61-4DCC-BC33-0FC5BCBB63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231D3-553D-4792-965B-A6D4A7390D37}"/>
              </a:ext>
            </a:extLst>
          </p:cNvPr>
          <p:cNvSpPr>
            <a:spLocks noGrp="1"/>
          </p:cNvSpPr>
          <p:nvPr>
            <p:ph type="dt" sz="half" idx="10"/>
          </p:nvPr>
        </p:nvSpPr>
        <p:spPr/>
        <p:txBody>
          <a:bodyPr/>
          <a:lstStyle/>
          <a:p>
            <a:fld id="{7DC2E4F9-5ECE-44A3-A2B3-ABACFA93EAC4}" type="datetimeFigureOut">
              <a:rPr lang="en-US" smtClean="0"/>
              <a:t>6/25/2019</a:t>
            </a:fld>
            <a:endParaRPr lang="en-US"/>
          </a:p>
        </p:txBody>
      </p:sp>
      <p:sp>
        <p:nvSpPr>
          <p:cNvPr id="8" name="Footer Placeholder 7">
            <a:extLst>
              <a:ext uri="{FF2B5EF4-FFF2-40B4-BE49-F238E27FC236}">
                <a16:creationId xmlns:a16="http://schemas.microsoft.com/office/drawing/2014/main" id="{892F6F9B-AB5D-4FE2-976F-66BD6833EB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24A80E-5A05-42A8-BECD-612364A27804}"/>
              </a:ext>
            </a:extLst>
          </p:cNvPr>
          <p:cNvSpPr>
            <a:spLocks noGrp="1"/>
          </p:cNvSpPr>
          <p:nvPr>
            <p:ph type="sldNum" sz="quarter" idx="12"/>
          </p:nvPr>
        </p:nvSpPr>
        <p:spPr/>
        <p:txBody>
          <a:bodyPr/>
          <a:lstStyle/>
          <a:p>
            <a:fld id="{401F2429-C803-437B-AF30-39B8E08EF984}" type="slidenum">
              <a:rPr lang="en-US" smtClean="0"/>
              <a:t>‹#›</a:t>
            </a:fld>
            <a:endParaRPr lang="en-US"/>
          </a:p>
        </p:txBody>
      </p:sp>
    </p:spTree>
    <p:extLst>
      <p:ext uri="{BB962C8B-B14F-4D97-AF65-F5344CB8AC3E}">
        <p14:creationId xmlns:p14="http://schemas.microsoft.com/office/powerpoint/2010/main" val="69546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6345-DC7F-4F73-94F3-B66A70357C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179954-7B39-41DF-B5B8-65B74C39BBDE}"/>
              </a:ext>
            </a:extLst>
          </p:cNvPr>
          <p:cNvSpPr>
            <a:spLocks noGrp="1"/>
          </p:cNvSpPr>
          <p:nvPr>
            <p:ph type="dt" sz="half" idx="10"/>
          </p:nvPr>
        </p:nvSpPr>
        <p:spPr/>
        <p:txBody>
          <a:bodyPr/>
          <a:lstStyle/>
          <a:p>
            <a:fld id="{7DC2E4F9-5ECE-44A3-A2B3-ABACFA93EAC4}" type="datetimeFigureOut">
              <a:rPr lang="en-US" smtClean="0"/>
              <a:t>6/25/2019</a:t>
            </a:fld>
            <a:endParaRPr lang="en-US"/>
          </a:p>
        </p:txBody>
      </p:sp>
      <p:sp>
        <p:nvSpPr>
          <p:cNvPr id="4" name="Footer Placeholder 3">
            <a:extLst>
              <a:ext uri="{FF2B5EF4-FFF2-40B4-BE49-F238E27FC236}">
                <a16:creationId xmlns:a16="http://schemas.microsoft.com/office/drawing/2014/main" id="{8A42DBF6-7839-4F87-B018-1FB2BC271D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E5AB49-FAB3-4AF4-B93A-397653B44D12}"/>
              </a:ext>
            </a:extLst>
          </p:cNvPr>
          <p:cNvSpPr>
            <a:spLocks noGrp="1"/>
          </p:cNvSpPr>
          <p:nvPr>
            <p:ph type="sldNum" sz="quarter" idx="12"/>
          </p:nvPr>
        </p:nvSpPr>
        <p:spPr/>
        <p:txBody>
          <a:bodyPr/>
          <a:lstStyle/>
          <a:p>
            <a:fld id="{401F2429-C803-437B-AF30-39B8E08EF984}" type="slidenum">
              <a:rPr lang="en-US" smtClean="0"/>
              <a:t>‹#›</a:t>
            </a:fld>
            <a:endParaRPr lang="en-US"/>
          </a:p>
        </p:txBody>
      </p:sp>
    </p:spTree>
    <p:extLst>
      <p:ext uri="{BB962C8B-B14F-4D97-AF65-F5344CB8AC3E}">
        <p14:creationId xmlns:p14="http://schemas.microsoft.com/office/powerpoint/2010/main" val="124399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70639A-B3C3-4E5E-AAE1-03A9A0BDD431}"/>
              </a:ext>
            </a:extLst>
          </p:cNvPr>
          <p:cNvSpPr>
            <a:spLocks noGrp="1"/>
          </p:cNvSpPr>
          <p:nvPr>
            <p:ph type="dt" sz="half" idx="10"/>
          </p:nvPr>
        </p:nvSpPr>
        <p:spPr/>
        <p:txBody>
          <a:bodyPr/>
          <a:lstStyle/>
          <a:p>
            <a:fld id="{7DC2E4F9-5ECE-44A3-A2B3-ABACFA93EAC4}" type="datetimeFigureOut">
              <a:rPr lang="en-US" smtClean="0"/>
              <a:t>6/25/2019</a:t>
            </a:fld>
            <a:endParaRPr lang="en-US"/>
          </a:p>
        </p:txBody>
      </p:sp>
      <p:sp>
        <p:nvSpPr>
          <p:cNvPr id="3" name="Footer Placeholder 2">
            <a:extLst>
              <a:ext uri="{FF2B5EF4-FFF2-40B4-BE49-F238E27FC236}">
                <a16:creationId xmlns:a16="http://schemas.microsoft.com/office/drawing/2014/main" id="{C3E93525-4796-408F-9795-D07D8ECD9A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4E9BF-AD9C-4643-90BC-A379A7D63BCC}"/>
              </a:ext>
            </a:extLst>
          </p:cNvPr>
          <p:cNvSpPr>
            <a:spLocks noGrp="1"/>
          </p:cNvSpPr>
          <p:nvPr>
            <p:ph type="sldNum" sz="quarter" idx="12"/>
          </p:nvPr>
        </p:nvSpPr>
        <p:spPr/>
        <p:txBody>
          <a:bodyPr/>
          <a:lstStyle/>
          <a:p>
            <a:fld id="{401F2429-C803-437B-AF30-39B8E08EF984}" type="slidenum">
              <a:rPr lang="en-US" smtClean="0"/>
              <a:t>‹#›</a:t>
            </a:fld>
            <a:endParaRPr lang="en-US"/>
          </a:p>
        </p:txBody>
      </p:sp>
    </p:spTree>
    <p:extLst>
      <p:ext uri="{BB962C8B-B14F-4D97-AF65-F5344CB8AC3E}">
        <p14:creationId xmlns:p14="http://schemas.microsoft.com/office/powerpoint/2010/main" val="336557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C000-5CC8-4488-9026-67F1770FB2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D71C9D-3C22-42A1-BFF4-A493AD39D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331F49-EEE3-4841-A1FB-06B725E59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8C5080-64F9-407E-8AED-64D4F64C6E63}"/>
              </a:ext>
            </a:extLst>
          </p:cNvPr>
          <p:cNvSpPr>
            <a:spLocks noGrp="1"/>
          </p:cNvSpPr>
          <p:nvPr>
            <p:ph type="dt" sz="half" idx="10"/>
          </p:nvPr>
        </p:nvSpPr>
        <p:spPr/>
        <p:txBody>
          <a:bodyPr/>
          <a:lstStyle/>
          <a:p>
            <a:fld id="{7DC2E4F9-5ECE-44A3-A2B3-ABACFA93EAC4}" type="datetimeFigureOut">
              <a:rPr lang="en-US" smtClean="0"/>
              <a:t>6/25/2019</a:t>
            </a:fld>
            <a:endParaRPr lang="en-US"/>
          </a:p>
        </p:txBody>
      </p:sp>
      <p:sp>
        <p:nvSpPr>
          <p:cNvPr id="6" name="Footer Placeholder 5">
            <a:extLst>
              <a:ext uri="{FF2B5EF4-FFF2-40B4-BE49-F238E27FC236}">
                <a16:creationId xmlns:a16="http://schemas.microsoft.com/office/drawing/2014/main" id="{65C28BE6-9D08-4A4E-99A9-F31BBBFA1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AD42B-E2D1-4D7A-B409-DF4FC80AAB77}"/>
              </a:ext>
            </a:extLst>
          </p:cNvPr>
          <p:cNvSpPr>
            <a:spLocks noGrp="1"/>
          </p:cNvSpPr>
          <p:nvPr>
            <p:ph type="sldNum" sz="quarter" idx="12"/>
          </p:nvPr>
        </p:nvSpPr>
        <p:spPr/>
        <p:txBody>
          <a:bodyPr/>
          <a:lstStyle/>
          <a:p>
            <a:fld id="{401F2429-C803-437B-AF30-39B8E08EF984}" type="slidenum">
              <a:rPr lang="en-US" smtClean="0"/>
              <a:t>‹#›</a:t>
            </a:fld>
            <a:endParaRPr lang="en-US"/>
          </a:p>
        </p:txBody>
      </p:sp>
    </p:spTree>
    <p:extLst>
      <p:ext uri="{BB962C8B-B14F-4D97-AF65-F5344CB8AC3E}">
        <p14:creationId xmlns:p14="http://schemas.microsoft.com/office/powerpoint/2010/main" val="354019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385E-4C59-43BE-9898-8D0F98DFD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9FB68D-729E-43FC-90F4-B7B9ED2253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55EF30-5C22-4C29-B830-F21BD9B81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C0ED3F-B538-4384-8DF7-A67FFE99BE0E}"/>
              </a:ext>
            </a:extLst>
          </p:cNvPr>
          <p:cNvSpPr>
            <a:spLocks noGrp="1"/>
          </p:cNvSpPr>
          <p:nvPr>
            <p:ph type="dt" sz="half" idx="10"/>
          </p:nvPr>
        </p:nvSpPr>
        <p:spPr/>
        <p:txBody>
          <a:bodyPr/>
          <a:lstStyle/>
          <a:p>
            <a:fld id="{7DC2E4F9-5ECE-44A3-A2B3-ABACFA93EAC4}" type="datetimeFigureOut">
              <a:rPr lang="en-US" smtClean="0"/>
              <a:t>6/25/2019</a:t>
            </a:fld>
            <a:endParaRPr lang="en-US"/>
          </a:p>
        </p:txBody>
      </p:sp>
      <p:sp>
        <p:nvSpPr>
          <p:cNvPr id="6" name="Footer Placeholder 5">
            <a:extLst>
              <a:ext uri="{FF2B5EF4-FFF2-40B4-BE49-F238E27FC236}">
                <a16:creationId xmlns:a16="http://schemas.microsoft.com/office/drawing/2014/main" id="{E4E496CE-ACE1-4AFE-97FD-16D894433A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36B059-7569-44A4-9E6C-673778A5BF85}"/>
              </a:ext>
            </a:extLst>
          </p:cNvPr>
          <p:cNvSpPr>
            <a:spLocks noGrp="1"/>
          </p:cNvSpPr>
          <p:nvPr>
            <p:ph type="sldNum" sz="quarter" idx="12"/>
          </p:nvPr>
        </p:nvSpPr>
        <p:spPr/>
        <p:txBody>
          <a:bodyPr/>
          <a:lstStyle/>
          <a:p>
            <a:fld id="{401F2429-C803-437B-AF30-39B8E08EF984}" type="slidenum">
              <a:rPr lang="en-US" smtClean="0"/>
              <a:t>‹#›</a:t>
            </a:fld>
            <a:endParaRPr lang="en-US"/>
          </a:p>
        </p:txBody>
      </p:sp>
    </p:spTree>
    <p:extLst>
      <p:ext uri="{BB962C8B-B14F-4D97-AF65-F5344CB8AC3E}">
        <p14:creationId xmlns:p14="http://schemas.microsoft.com/office/powerpoint/2010/main" val="156887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6C632B-6725-45E7-B18C-1C00FC225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93C24E-9714-4104-9E47-72665A560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A7D61-92BC-42CB-929B-203B0B1079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2E4F9-5ECE-44A3-A2B3-ABACFA93EAC4}" type="datetimeFigureOut">
              <a:rPr lang="en-US" smtClean="0"/>
              <a:t>6/25/2019</a:t>
            </a:fld>
            <a:endParaRPr lang="en-US"/>
          </a:p>
        </p:txBody>
      </p:sp>
      <p:sp>
        <p:nvSpPr>
          <p:cNvPr id="5" name="Footer Placeholder 4">
            <a:extLst>
              <a:ext uri="{FF2B5EF4-FFF2-40B4-BE49-F238E27FC236}">
                <a16:creationId xmlns:a16="http://schemas.microsoft.com/office/drawing/2014/main" id="{8D072E85-68A4-47A8-A3D0-9C2A8A865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F8D54C-7212-4E37-A580-51C343530B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F2429-C803-437B-AF30-39B8E08EF984}" type="slidenum">
              <a:rPr lang="en-US" smtClean="0"/>
              <a:t>‹#›</a:t>
            </a:fld>
            <a:endParaRPr lang="en-US"/>
          </a:p>
        </p:txBody>
      </p:sp>
    </p:spTree>
    <p:extLst>
      <p:ext uri="{BB962C8B-B14F-4D97-AF65-F5344CB8AC3E}">
        <p14:creationId xmlns:p14="http://schemas.microsoft.com/office/powerpoint/2010/main" val="3999060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wiche.edu/knock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529BDC-210F-4B58-ADEB-7FC9E6B111BF}"/>
              </a:ext>
            </a:extLst>
          </p:cNvPr>
          <p:cNvSpPr>
            <a:spLocks noGrp="1"/>
          </p:cNvSpPr>
          <p:nvPr>
            <p:ph type="ctrTitle"/>
          </p:nvPr>
        </p:nvSpPr>
        <p:spPr>
          <a:xfrm>
            <a:off x="4380588" y="965199"/>
            <a:ext cx="6766078" cy="4927601"/>
          </a:xfrm>
        </p:spPr>
        <p:txBody>
          <a:bodyPr anchor="ctr">
            <a:normAutofit/>
          </a:bodyPr>
          <a:lstStyle/>
          <a:p>
            <a:pPr algn="l"/>
            <a:r>
              <a:rPr lang="en-US" sz="5400" b="1" dirty="0">
                <a:solidFill>
                  <a:schemeClr val="tx1">
                    <a:lumMod val="85000"/>
                    <a:lumOff val="15000"/>
                  </a:schemeClr>
                </a:solidFill>
              </a:rPr>
              <a:t>Using Labor Market Information to Support Decision-Making:</a:t>
            </a:r>
            <a:br>
              <a:rPr lang="en-US" sz="5400" b="1" dirty="0">
                <a:solidFill>
                  <a:schemeClr val="tx1">
                    <a:lumMod val="85000"/>
                    <a:lumOff val="15000"/>
                  </a:schemeClr>
                </a:solidFill>
              </a:rPr>
            </a:br>
            <a:r>
              <a:rPr lang="en-US" sz="5400" b="1" dirty="0">
                <a:solidFill>
                  <a:schemeClr val="tx1">
                    <a:lumMod val="85000"/>
                    <a:lumOff val="15000"/>
                  </a:schemeClr>
                </a:solidFill>
              </a:rPr>
              <a:t>The Why and How</a:t>
            </a:r>
            <a:endParaRPr lang="en-US" sz="5400" dirty="0">
              <a:solidFill>
                <a:schemeClr val="tx1">
                  <a:lumMod val="85000"/>
                  <a:lumOff val="15000"/>
                </a:schemeClr>
              </a:solidFill>
            </a:endParaRPr>
          </a:p>
        </p:txBody>
      </p:sp>
      <p:sp>
        <p:nvSpPr>
          <p:cNvPr id="3" name="Subtitle 2">
            <a:extLst>
              <a:ext uri="{FF2B5EF4-FFF2-40B4-BE49-F238E27FC236}">
                <a16:creationId xmlns:a16="http://schemas.microsoft.com/office/drawing/2014/main" id="{69BA3B4E-A5EB-4FB2-8813-173FF9A61E14}"/>
              </a:ext>
            </a:extLst>
          </p:cNvPr>
          <p:cNvSpPr>
            <a:spLocks noGrp="1"/>
          </p:cNvSpPr>
          <p:nvPr>
            <p:ph type="subTitle" idx="1"/>
          </p:nvPr>
        </p:nvSpPr>
        <p:spPr>
          <a:xfrm>
            <a:off x="1023257" y="965198"/>
            <a:ext cx="2707937" cy="4927602"/>
          </a:xfrm>
        </p:spPr>
        <p:txBody>
          <a:bodyPr anchor="ctr">
            <a:normAutofit/>
          </a:bodyPr>
          <a:lstStyle/>
          <a:p>
            <a:pPr algn="r"/>
            <a:r>
              <a:rPr lang="en-US" sz="2000">
                <a:solidFill>
                  <a:schemeClr val="accent1"/>
                </a:solidFill>
              </a:rPr>
              <a:t>John Dorrer, Labor Economist</a:t>
            </a:r>
          </a:p>
          <a:p>
            <a:pPr algn="r"/>
            <a:r>
              <a:rPr lang="en-US" sz="2000">
                <a:solidFill>
                  <a:schemeClr val="accent1"/>
                </a:solidFill>
              </a:rPr>
              <a:t>Diane Vickrey, MCCS Director of Institutional Research</a:t>
            </a:r>
          </a:p>
        </p:txBody>
      </p:sp>
      <p:cxnSp>
        <p:nvCxnSpPr>
          <p:cNvPr id="10" name="Straight Connector 9">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265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9889-245D-49D7-BE56-DBDDFF142FD2}"/>
              </a:ext>
            </a:extLst>
          </p:cNvPr>
          <p:cNvSpPr>
            <a:spLocks noGrp="1"/>
          </p:cNvSpPr>
          <p:nvPr>
            <p:ph type="title"/>
          </p:nvPr>
        </p:nvSpPr>
        <p:spPr>
          <a:xfrm>
            <a:off x="838200" y="365125"/>
            <a:ext cx="10515600" cy="1325563"/>
          </a:xfrm>
        </p:spPr>
        <p:txBody>
          <a:bodyPr/>
          <a:lstStyle/>
          <a:p>
            <a:r>
              <a:rPr lang="en-US" dirty="0"/>
              <a:t>MCCS Licensed Tool: Chmura JobsEQ</a:t>
            </a:r>
          </a:p>
        </p:txBody>
      </p:sp>
      <p:pic>
        <p:nvPicPr>
          <p:cNvPr id="4" name="Content Placeholder 3">
            <a:extLst>
              <a:ext uri="{FF2B5EF4-FFF2-40B4-BE49-F238E27FC236}">
                <a16:creationId xmlns:a16="http://schemas.microsoft.com/office/drawing/2014/main" id="{EEA9CBAF-F0E6-44A2-9D29-913FF45C6B78}"/>
              </a:ext>
            </a:extLst>
          </p:cNvPr>
          <p:cNvPicPr>
            <a:picLocks noGrp="1" noChangeAspect="1"/>
          </p:cNvPicPr>
          <p:nvPr>
            <p:ph idx="1"/>
          </p:nvPr>
        </p:nvPicPr>
        <p:blipFill>
          <a:blip r:embed="rId2"/>
          <a:stretch>
            <a:fillRect/>
          </a:stretch>
        </p:blipFill>
        <p:spPr>
          <a:xfrm>
            <a:off x="1201792" y="1520043"/>
            <a:ext cx="9788415" cy="5168984"/>
          </a:xfrm>
          <a:prstGeom prst="rect">
            <a:avLst/>
          </a:prstGeom>
        </p:spPr>
      </p:pic>
    </p:spTree>
    <p:extLst>
      <p:ext uri="{BB962C8B-B14F-4D97-AF65-F5344CB8AC3E}">
        <p14:creationId xmlns:p14="http://schemas.microsoft.com/office/powerpoint/2010/main" val="355971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B2B4E0-4860-49BF-861D-3B0BF523567A}"/>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Using JobsEQ to Understand Maine’s</a:t>
            </a:r>
            <a:br>
              <a:rPr lang="en-US" dirty="0">
                <a:solidFill>
                  <a:srgbClr val="FFFFFF"/>
                </a:solidFill>
              </a:rPr>
            </a:br>
            <a:r>
              <a:rPr lang="en-US" dirty="0">
                <a:solidFill>
                  <a:srgbClr val="FFFFFF"/>
                </a:solidFill>
              </a:rPr>
              <a:t>Labor Market</a:t>
            </a:r>
          </a:p>
        </p:txBody>
      </p:sp>
      <p:graphicFrame>
        <p:nvGraphicFramePr>
          <p:cNvPr id="6" name="Content Placeholder 2">
            <a:extLst>
              <a:ext uri="{FF2B5EF4-FFF2-40B4-BE49-F238E27FC236}">
                <a16:creationId xmlns:a16="http://schemas.microsoft.com/office/drawing/2014/main" id="{47155143-DBD1-405B-9E8A-31DBFA55443E}"/>
              </a:ext>
            </a:extLst>
          </p:cNvPr>
          <p:cNvGraphicFramePr>
            <a:graphicFrameLocks noGrp="1"/>
          </p:cNvGraphicFramePr>
          <p:nvPr>
            <p:ph idx="1"/>
            <p:extLst>
              <p:ext uri="{D42A27DB-BD31-4B8C-83A1-F6EECF244321}">
                <p14:modId xmlns:p14="http://schemas.microsoft.com/office/powerpoint/2010/main" val="158790675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918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013334-8846-4D20-B84C-F22CE044E674}"/>
              </a:ext>
            </a:extLst>
          </p:cNvPr>
          <p:cNvPicPr>
            <a:picLocks noChangeAspect="1"/>
          </p:cNvPicPr>
          <p:nvPr/>
        </p:nvPicPr>
        <p:blipFill>
          <a:blip r:embed="rId2"/>
          <a:stretch>
            <a:fillRect/>
          </a:stretch>
        </p:blipFill>
        <p:spPr>
          <a:xfrm>
            <a:off x="-15543" y="1045030"/>
            <a:ext cx="12287479" cy="5664528"/>
          </a:xfrm>
          <a:prstGeom prst="rect">
            <a:avLst/>
          </a:prstGeom>
        </p:spPr>
      </p:pic>
      <p:sp>
        <p:nvSpPr>
          <p:cNvPr id="6" name="Title 5">
            <a:extLst>
              <a:ext uri="{FF2B5EF4-FFF2-40B4-BE49-F238E27FC236}">
                <a16:creationId xmlns:a16="http://schemas.microsoft.com/office/drawing/2014/main" id="{5475D56E-52D2-41EC-9302-C755D51831FE}"/>
              </a:ext>
            </a:extLst>
          </p:cNvPr>
          <p:cNvSpPr>
            <a:spLocks noGrp="1"/>
          </p:cNvSpPr>
          <p:nvPr>
            <p:ph type="title"/>
          </p:nvPr>
        </p:nvSpPr>
        <p:spPr>
          <a:xfrm>
            <a:off x="838200" y="-62390"/>
            <a:ext cx="10515600" cy="1325563"/>
          </a:xfrm>
        </p:spPr>
        <p:txBody>
          <a:bodyPr>
            <a:normAutofit/>
          </a:bodyPr>
          <a:lstStyle/>
          <a:p>
            <a:r>
              <a:rPr lang="en-US" sz="3600" dirty="0"/>
              <a:t>Demographic Profile</a:t>
            </a:r>
          </a:p>
        </p:txBody>
      </p:sp>
      <p:sp>
        <p:nvSpPr>
          <p:cNvPr id="7" name="Oval 6">
            <a:extLst>
              <a:ext uri="{FF2B5EF4-FFF2-40B4-BE49-F238E27FC236}">
                <a16:creationId xmlns:a16="http://schemas.microsoft.com/office/drawing/2014/main" id="{DF21BBD1-1D09-4003-ADE2-CE031BA21298}"/>
              </a:ext>
            </a:extLst>
          </p:cNvPr>
          <p:cNvSpPr/>
          <p:nvPr/>
        </p:nvSpPr>
        <p:spPr>
          <a:xfrm>
            <a:off x="8976731" y="3780263"/>
            <a:ext cx="2085279" cy="132556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386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764E5-1796-40D9-94AB-E53F964154C6}"/>
              </a:ext>
            </a:extLst>
          </p:cNvPr>
          <p:cNvPicPr>
            <a:picLocks noChangeAspect="1"/>
          </p:cNvPicPr>
          <p:nvPr/>
        </p:nvPicPr>
        <p:blipFill>
          <a:blip r:embed="rId2"/>
          <a:stretch>
            <a:fillRect/>
          </a:stretch>
        </p:blipFill>
        <p:spPr>
          <a:xfrm>
            <a:off x="0" y="717505"/>
            <a:ext cx="12192000" cy="5422989"/>
          </a:xfrm>
          <a:prstGeom prst="rect">
            <a:avLst/>
          </a:prstGeom>
        </p:spPr>
      </p:pic>
      <p:sp>
        <p:nvSpPr>
          <p:cNvPr id="5" name="Title 4">
            <a:extLst>
              <a:ext uri="{FF2B5EF4-FFF2-40B4-BE49-F238E27FC236}">
                <a16:creationId xmlns:a16="http://schemas.microsoft.com/office/drawing/2014/main" id="{D01CF588-8C9B-4994-890E-D8EFE6CA1B9B}"/>
              </a:ext>
            </a:extLst>
          </p:cNvPr>
          <p:cNvSpPr>
            <a:spLocks noGrp="1"/>
          </p:cNvSpPr>
          <p:nvPr>
            <p:ph type="title"/>
          </p:nvPr>
        </p:nvSpPr>
        <p:spPr>
          <a:xfrm>
            <a:off x="838200" y="-157394"/>
            <a:ext cx="10515600" cy="1325563"/>
          </a:xfrm>
        </p:spPr>
        <p:txBody>
          <a:bodyPr>
            <a:normAutofit/>
          </a:bodyPr>
          <a:lstStyle/>
          <a:p>
            <a:r>
              <a:rPr lang="en-US" sz="3600" dirty="0"/>
              <a:t>Industries by Highest Total New Demand</a:t>
            </a:r>
          </a:p>
        </p:txBody>
      </p:sp>
    </p:spTree>
    <p:extLst>
      <p:ext uri="{BB962C8B-B14F-4D97-AF65-F5344CB8AC3E}">
        <p14:creationId xmlns:p14="http://schemas.microsoft.com/office/powerpoint/2010/main" val="2580612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5E0FD2-F08B-4ABF-8E3E-33547603D744}"/>
              </a:ext>
            </a:extLst>
          </p:cNvPr>
          <p:cNvPicPr>
            <a:picLocks noChangeAspect="1"/>
          </p:cNvPicPr>
          <p:nvPr/>
        </p:nvPicPr>
        <p:blipFill>
          <a:blip r:embed="rId2"/>
          <a:stretch>
            <a:fillRect/>
          </a:stretch>
        </p:blipFill>
        <p:spPr>
          <a:xfrm>
            <a:off x="0" y="758334"/>
            <a:ext cx="12192000" cy="5341332"/>
          </a:xfrm>
          <a:prstGeom prst="rect">
            <a:avLst/>
          </a:prstGeom>
        </p:spPr>
      </p:pic>
      <p:sp>
        <p:nvSpPr>
          <p:cNvPr id="3" name="Title 2">
            <a:extLst>
              <a:ext uri="{FF2B5EF4-FFF2-40B4-BE49-F238E27FC236}">
                <a16:creationId xmlns:a16="http://schemas.microsoft.com/office/drawing/2014/main" id="{94691508-747D-4EBD-8CA2-B9252AE5AF4B}"/>
              </a:ext>
            </a:extLst>
          </p:cNvPr>
          <p:cNvSpPr>
            <a:spLocks noGrp="1"/>
          </p:cNvSpPr>
          <p:nvPr>
            <p:ph type="title"/>
          </p:nvPr>
        </p:nvSpPr>
        <p:spPr>
          <a:xfrm>
            <a:off x="838200" y="-157396"/>
            <a:ext cx="10515600" cy="1325563"/>
          </a:xfrm>
        </p:spPr>
        <p:txBody>
          <a:bodyPr>
            <a:normAutofit/>
          </a:bodyPr>
          <a:lstStyle/>
          <a:p>
            <a:r>
              <a:rPr lang="en-US" sz="3600" dirty="0"/>
              <a:t>Industries by Highest Average Annual Growth Rate</a:t>
            </a:r>
          </a:p>
        </p:txBody>
      </p:sp>
    </p:spTree>
    <p:extLst>
      <p:ext uri="{BB962C8B-B14F-4D97-AF65-F5344CB8AC3E}">
        <p14:creationId xmlns:p14="http://schemas.microsoft.com/office/powerpoint/2010/main" val="330279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114CEE-F570-480A-B56D-E4FF255CCFA3}"/>
              </a:ext>
            </a:extLst>
          </p:cNvPr>
          <p:cNvPicPr>
            <a:picLocks noChangeAspect="1"/>
          </p:cNvPicPr>
          <p:nvPr/>
        </p:nvPicPr>
        <p:blipFill>
          <a:blip r:embed="rId3"/>
          <a:stretch>
            <a:fillRect/>
          </a:stretch>
        </p:blipFill>
        <p:spPr>
          <a:xfrm>
            <a:off x="0" y="546182"/>
            <a:ext cx="12192000" cy="5765636"/>
          </a:xfrm>
          <a:prstGeom prst="rect">
            <a:avLst/>
          </a:prstGeom>
        </p:spPr>
      </p:pic>
    </p:spTree>
    <p:extLst>
      <p:ext uri="{BB962C8B-B14F-4D97-AF65-F5344CB8AC3E}">
        <p14:creationId xmlns:p14="http://schemas.microsoft.com/office/powerpoint/2010/main" val="130121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CA6B-C63D-446D-8CD6-922B12A38C50}"/>
              </a:ext>
            </a:extLst>
          </p:cNvPr>
          <p:cNvSpPr>
            <a:spLocks noGrp="1"/>
          </p:cNvSpPr>
          <p:nvPr>
            <p:ph type="title"/>
          </p:nvPr>
        </p:nvSpPr>
        <p:spPr/>
        <p:txBody>
          <a:bodyPr>
            <a:normAutofit/>
          </a:bodyPr>
          <a:lstStyle/>
          <a:p>
            <a:r>
              <a:rPr lang="en-US" sz="3600" dirty="0"/>
              <a:t>Industry/Occupation Mix for Health Care and Social Assistance in Maine, Baseline</a:t>
            </a:r>
          </a:p>
        </p:txBody>
      </p:sp>
      <p:pic>
        <p:nvPicPr>
          <p:cNvPr id="3" name="Picture 2">
            <a:extLst>
              <a:ext uri="{FF2B5EF4-FFF2-40B4-BE49-F238E27FC236}">
                <a16:creationId xmlns:a16="http://schemas.microsoft.com/office/drawing/2014/main" id="{AC35191E-3D41-462F-B4F1-74D3A83EAACA}"/>
              </a:ext>
            </a:extLst>
          </p:cNvPr>
          <p:cNvPicPr>
            <a:picLocks noChangeAspect="1"/>
          </p:cNvPicPr>
          <p:nvPr/>
        </p:nvPicPr>
        <p:blipFill>
          <a:blip r:embed="rId2"/>
          <a:stretch>
            <a:fillRect/>
          </a:stretch>
        </p:blipFill>
        <p:spPr>
          <a:xfrm>
            <a:off x="261257" y="1604933"/>
            <a:ext cx="11804073" cy="4848811"/>
          </a:xfrm>
          <a:prstGeom prst="rect">
            <a:avLst/>
          </a:prstGeom>
        </p:spPr>
      </p:pic>
    </p:spTree>
    <p:extLst>
      <p:ext uri="{BB962C8B-B14F-4D97-AF65-F5344CB8AC3E}">
        <p14:creationId xmlns:p14="http://schemas.microsoft.com/office/powerpoint/2010/main" val="398224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4000E-31D6-4C66-A5FA-F694AF6C2298}"/>
              </a:ext>
            </a:extLst>
          </p:cNvPr>
          <p:cNvSpPr>
            <a:spLocks noGrp="1"/>
          </p:cNvSpPr>
          <p:nvPr>
            <p:ph type="title"/>
          </p:nvPr>
        </p:nvSpPr>
        <p:spPr>
          <a:xfrm>
            <a:off x="680223" y="365125"/>
            <a:ext cx="10872439" cy="1325563"/>
          </a:xfrm>
        </p:spPr>
        <p:txBody>
          <a:bodyPr>
            <a:normAutofit/>
          </a:bodyPr>
          <a:lstStyle/>
          <a:p>
            <a:r>
              <a:rPr lang="en-US" sz="3600" dirty="0"/>
              <a:t>Awards in Maine for Registered Nursing/Registered Nurse (51.3801)</a:t>
            </a:r>
          </a:p>
        </p:txBody>
      </p:sp>
      <p:pic>
        <p:nvPicPr>
          <p:cNvPr id="5" name="Picture 4">
            <a:extLst>
              <a:ext uri="{FF2B5EF4-FFF2-40B4-BE49-F238E27FC236}">
                <a16:creationId xmlns:a16="http://schemas.microsoft.com/office/drawing/2014/main" id="{6F2CCCEF-3DE3-42AA-B66B-6B5F64B193CE}"/>
              </a:ext>
            </a:extLst>
          </p:cNvPr>
          <p:cNvPicPr>
            <a:picLocks noChangeAspect="1"/>
          </p:cNvPicPr>
          <p:nvPr/>
        </p:nvPicPr>
        <p:blipFill>
          <a:blip r:embed="rId2"/>
          <a:stretch>
            <a:fillRect/>
          </a:stretch>
        </p:blipFill>
        <p:spPr>
          <a:xfrm>
            <a:off x="3046795" y="1197443"/>
            <a:ext cx="6097204" cy="5708245"/>
          </a:xfrm>
          <a:prstGeom prst="rect">
            <a:avLst/>
          </a:prstGeom>
        </p:spPr>
      </p:pic>
    </p:spTree>
    <p:extLst>
      <p:ext uri="{BB962C8B-B14F-4D97-AF65-F5344CB8AC3E}">
        <p14:creationId xmlns:p14="http://schemas.microsoft.com/office/powerpoint/2010/main" val="2825129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7AA6F0-371C-4EB6-812C-573D2EAFF715}"/>
              </a:ext>
            </a:extLst>
          </p:cNvPr>
          <p:cNvPicPr>
            <a:picLocks noChangeAspect="1"/>
          </p:cNvPicPr>
          <p:nvPr/>
        </p:nvPicPr>
        <p:blipFill>
          <a:blip r:embed="rId2"/>
          <a:stretch>
            <a:fillRect/>
          </a:stretch>
        </p:blipFill>
        <p:spPr>
          <a:xfrm>
            <a:off x="0" y="1208455"/>
            <a:ext cx="12192000" cy="5319862"/>
          </a:xfrm>
          <a:prstGeom prst="rect">
            <a:avLst/>
          </a:prstGeom>
        </p:spPr>
      </p:pic>
      <p:sp>
        <p:nvSpPr>
          <p:cNvPr id="3" name="Title 2">
            <a:extLst>
              <a:ext uri="{FF2B5EF4-FFF2-40B4-BE49-F238E27FC236}">
                <a16:creationId xmlns:a16="http://schemas.microsoft.com/office/drawing/2014/main" id="{DDB30ADD-3A6D-4890-9695-D456F68A2D7A}"/>
              </a:ext>
            </a:extLst>
          </p:cNvPr>
          <p:cNvSpPr>
            <a:spLocks noGrp="1"/>
          </p:cNvSpPr>
          <p:nvPr>
            <p:ph type="title"/>
          </p:nvPr>
        </p:nvSpPr>
        <p:spPr>
          <a:xfrm>
            <a:off x="838200" y="-94996"/>
            <a:ext cx="10515600" cy="1325563"/>
          </a:xfrm>
        </p:spPr>
        <p:txBody>
          <a:bodyPr>
            <a:normAutofit/>
          </a:bodyPr>
          <a:lstStyle/>
          <a:p>
            <a:r>
              <a:rPr lang="en-US" sz="3600" dirty="0"/>
              <a:t>Occupations by Highest Total New Demand</a:t>
            </a:r>
          </a:p>
        </p:txBody>
      </p:sp>
    </p:spTree>
    <p:extLst>
      <p:ext uri="{BB962C8B-B14F-4D97-AF65-F5344CB8AC3E}">
        <p14:creationId xmlns:p14="http://schemas.microsoft.com/office/powerpoint/2010/main" val="2283985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30ADD-3A6D-4890-9695-D456F68A2D7A}"/>
              </a:ext>
            </a:extLst>
          </p:cNvPr>
          <p:cNvSpPr>
            <a:spLocks noGrp="1"/>
          </p:cNvSpPr>
          <p:nvPr>
            <p:ph type="title"/>
          </p:nvPr>
        </p:nvSpPr>
        <p:spPr>
          <a:xfrm>
            <a:off x="838200" y="-94996"/>
            <a:ext cx="10515600" cy="1325563"/>
          </a:xfrm>
        </p:spPr>
        <p:txBody>
          <a:bodyPr>
            <a:normAutofit/>
          </a:bodyPr>
          <a:lstStyle/>
          <a:p>
            <a:r>
              <a:rPr lang="en-US" sz="3600"/>
              <a:t>Occupations by Highest Average Annual Growth Rate</a:t>
            </a:r>
            <a:endParaRPr lang="en-US" sz="3600" dirty="0"/>
          </a:p>
        </p:txBody>
      </p:sp>
      <p:pic>
        <p:nvPicPr>
          <p:cNvPr id="4" name="Picture 3">
            <a:extLst>
              <a:ext uri="{FF2B5EF4-FFF2-40B4-BE49-F238E27FC236}">
                <a16:creationId xmlns:a16="http://schemas.microsoft.com/office/drawing/2014/main" id="{05088FCB-FB89-49C0-A20A-460813D585B1}"/>
              </a:ext>
            </a:extLst>
          </p:cNvPr>
          <p:cNvPicPr>
            <a:picLocks noChangeAspect="1"/>
          </p:cNvPicPr>
          <p:nvPr/>
        </p:nvPicPr>
        <p:blipFill>
          <a:blip r:embed="rId2"/>
          <a:stretch>
            <a:fillRect/>
          </a:stretch>
        </p:blipFill>
        <p:spPr>
          <a:xfrm>
            <a:off x="0" y="1106839"/>
            <a:ext cx="12192000" cy="5665602"/>
          </a:xfrm>
          <a:prstGeom prst="rect">
            <a:avLst/>
          </a:prstGeom>
        </p:spPr>
      </p:pic>
    </p:spTree>
    <p:extLst>
      <p:ext uri="{BB962C8B-B14F-4D97-AF65-F5344CB8AC3E}">
        <p14:creationId xmlns:p14="http://schemas.microsoft.com/office/powerpoint/2010/main" val="406617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71A5A2-8AB1-4B50-A9EE-2FFB530E08CD}"/>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Today’s presentation</a:t>
            </a:r>
          </a:p>
        </p:txBody>
      </p:sp>
      <p:graphicFrame>
        <p:nvGraphicFramePr>
          <p:cNvPr id="5" name="Content Placeholder 2">
            <a:extLst>
              <a:ext uri="{FF2B5EF4-FFF2-40B4-BE49-F238E27FC236}">
                <a16:creationId xmlns:a16="http://schemas.microsoft.com/office/drawing/2014/main" id="{4A8A652C-14C7-4538-AE06-12AB0A84A0DF}"/>
              </a:ext>
            </a:extLst>
          </p:cNvPr>
          <p:cNvGraphicFramePr>
            <a:graphicFrameLocks noGrp="1"/>
          </p:cNvGraphicFramePr>
          <p:nvPr>
            <p:ph idx="1"/>
            <p:extLst>
              <p:ext uri="{D42A27DB-BD31-4B8C-83A1-F6EECF244321}">
                <p14:modId xmlns:p14="http://schemas.microsoft.com/office/powerpoint/2010/main" val="47452483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6339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30ADD-3A6D-4890-9695-D456F68A2D7A}"/>
              </a:ext>
            </a:extLst>
          </p:cNvPr>
          <p:cNvSpPr>
            <a:spLocks noGrp="1"/>
          </p:cNvSpPr>
          <p:nvPr>
            <p:ph type="title"/>
          </p:nvPr>
        </p:nvSpPr>
        <p:spPr>
          <a:xfrm>
            <a:off x="838200" y="237513"/>
            <a:ext cx="10515600" cy="1325563"/>
          </a:xfrm>
        </p:spPr>
        <p:txBody>
          <a:bodyPr>
            <a:normAutofit/>
          </a:bodyPr>
          <a:lstStyle/>
          <a:p>
            <a:r>
              <a:rPr lang="en-US" sz="3600" dirty="0"/>
              <a:t>Occupation Characteristics by Highest Total Employment for 2-Year Degree or Certificate Holders</a:t>
            </a:r>
          </a:p>
        </p:txBody>
      </p:sp>
      <p:pic>
        <p:nvPicPr>
          <p:cNvPr id="5" name="Picture 4">
            <a:extLst>
              <a:ext uri="{FF2B5EF4-FFF2-40B4-BE49-F238E27FC236}">
                <a16:creationId xmlns:a16="http://schemas.microsoft.com/office/drawing/2014/main" id="{18C16A51-1CE2-4EBD-B0E0-199EF7E0EC4A}"/>
              </a:ext>
            </a:extLst>
          </p:cNvPr>
          <p:cNvPicPr>
            <a:picLocks noChangeAspect="1"/>
          </p:cNvPicPr>
          <p:nvPr/>
        </p:nvPicPr>
        <p:blipFill>
          <a:blip r:embed="rId2"/>
          <a:stretch>
            <a:fillRect/>
          </a:stretch>
        </p:blipFill>
        <p:spPr>
          <a:xfrm>
            <a:off x="-23753" y="1401002"/>
            <a:ext cx="12192000" cy="5456998"/>
          </a:xfrm>
          <a:prstGeom prst="rect">
            <a:avLst/>
          </a:prstGeom>
        </p:spPr>
      </p:pic>
    </p:spTree>
    <p:extLst>
      <p:ext uri="{BB962C8B-B14F-4D97-AF65-F5344CB8AC3E}">
        <p14:creationId xmlns:p14="http://schemas.microsoft.com/office/powerpoint/2010/main" val="2742367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96BE27-B2E0-4D57-BE19-0585D1A906B3}"/>
              </a:ext>
            </a:extLst>
          </p:cNvPr>
          <p:cNvPicPr>
            <a:picLocks noChangeAspect="1"/>
          </p:cNvPicPr>
          <p:nvPr/>
        </p:nvPicPr>
        <p:blipFill>
          <a:blip r:embed="rId2"/>
          <a:stretch>
            <a:fillRect/>
          </a:stretch>
        </p:blipFill>
        <p:spPr>
          <a:xfrm>
            <a:off x="0" y="232149"/>
            <a:ext cx="12192000" cy="6393701"/>
          </a:xfrm>
          <a:prstGeom prst="rect">
            <a:avLst/>
          </a:prstGeom>
        </p:spPr>
      </p:pic>
    </p:spTree>
    <p:extLst>
      <p:ext uri="{BB962C8B-B14F-4D97-AF65-F5344CB8AC3E}">
        <p14:creationId xmlns:p14="http://schemas.microsoft.com/office/powerpoint/2010/main" val="356730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9180BB-6DD9-4800-8523-1625812BAEAB}"/>
              </a:ext>
            </a:extLst>
          </p:cNvPr>
          <p:cNvPicPr>
            <a:picLocks noChangeAspect="1"/>
          </p:cNvPicPr>
          <p:nvPr/>
        </p:nvPicPr>
        <p:blipFill>
          <a:blip r:embed="rId2"/>
          <a:stretch>
            <a:fillRect/>
          </a:stretch>
        </p:blipFill>
        <p:spPr>
          <a:xfrm>
            <a:off x="0" y="299113"/>
            <a:ext cx="12192000" cy="6259773"/>
          </a:xfrm>
          <a:prstGeom prst="rect">
            <a:avLst/>
          </a:prstGeom>
        </p:spPr>
      </p:pic>
    </p:spTree>
    <p:extLst>
      <p:ext uri="{BB962C8B-B14F-4D97-AF65-F5344CB8AC3E}">
        <p14:creationId xmlns:p14="http://schemas.microsoft.com/office/powerpoint/2010/main" val="2127584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D2ECD-2244-40BC-A857-276759424879}"/>
              </a:ext>
            </a:extLst>
          </p:cNvPr>
          <p:cNvPicPr>
            <a:picLocks noChangeAspect="1"/>
          </p:cNvPicPr>
          <p:nvPr/>
        </p:nvPicPr>
        <p:blipFill>
          <a:blip r:embed="rId2"/>
          <a:stretch>
            <a:fillRect/>
          </a:stretch>
        </p:blipFill>
        <p:spPr>
          <a:xfrm>
            <a:off x="0" y="165577"/>
            <a:ext cx="12192000" cy="6526845"/>
          </a:xfrm>
          <a:prstGeom prst="rect">
            <a:avLst/>
          </a:prstGeom>
        </p:spPr>
      </p:pic>
    </p:spTree>
    <p:extLst>
      <p:ext uri="{BB962C8B-B14F-4D97-AF65-F5344CB8AC3E}">
        <p14:creationId xmlns:p14="http://schemas.microsoft.com/office/powerpoint/2010/main" val="187876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B4908-AC16-4705-AF31-2F44D30E391E}"/>
              </a:ext>
            </a:extLst>
          </p:cNvPr>
          <p:cNvPicPr>
            <a:picLocks noChangeAspect="1"/>
          </p:cNvPicPr>
          <p:nvPr/>
        </p:nvPicPr>
        <p:blipFill>
          <a:blip r:embed="rId2"/>
          <a:stretch>
            <a:fillRect/>
          </a:stretch>
        </p:blipFill>
        <p:spPr>
          <a:xfrm>
            <a:off x="0" y="60279"/>
            <a:ext cx="12192000" cy="6737441"/>
          </a:xfrm>
          <a:prstGeom prst="rect">
            <a:avLst/>
          </a:prstGeom>
        </p:spPr>
      </p:pic>
    </p:spTree>
    <p:extLst>
      <p:ext uri="{BB962C8B-B14F-4D97-AF65-F5344CB8AC3E}">
        <p14:creationId xmlns:p14="http://schemas.microsoft.com/office/powerpoint/2010/main" val="3764689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BE9B83-4319-46FC-92EB-6C981B821AE7}"/>
              </a:ext>
            </a:extLst>
          </p:cNvPr>
          <p:cNvPicPr>
            <a:picLocks noChangeAspect="1"/>
          </p:cNvPicPr>
          <p:nvPr/>
        </p:nvPicPr>
        <p:blipFill>
          <a:blip r:embed="rId2"/>
          <a:stretch>
            <a:fillRect/>
          </a:stretch>
        </p:blipFill>
        <p:spPr>
          <a:xfrm>
            <a:off x="0" y="148621"/>
            <a:ext cx="12192000" cy="6560758"/>
          </a:xfrm>
          <a:prstGeom prst="rect">
            <a:avLst/>
          </a:prstGeom>
        </p:spPr>
      </p:pic>
    </p:spTree>
    <p:extLst>
      <p:ext uri="{BB962C8B-B14F-4D97-AF65-F5344CB8AC3E}">
        <p14:creationId xmlns:p14="http://schemas.microsoft.com/office/powerpoint/2010/main" val="976738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1948A6-8AE1-4A91-9E84-B2399BD7246A}"/>
              </a:ext>
            </a:extLst>
          </p:cNvPr>
          <p:cNvPicPr>
            <a:picLocks noChangeAspect="1"/>
          </p:cNvPicPr>
          <p:nvPr/>
        </p:nvPicPr>
        <p:blipFill>
          <a:blip r:embed="rId2"/>
          <a:stretch>
            <a:fillRect/>
          </a:stretch>
        </p:blipFill>
        <p:spPr>
          <a:xfrm>
            <a:off x="0" y="93365"/>
            <a:ext cx="12192000" cy="6671269"/>
          </a:xfrm>
          <a:prstGeom prst="rect">
            <a:avLst/>
          </a:prstGeom>
        </p:spPr>
      </p:pic>
    </p:spTree>
    <p:extLst>
      <p:ext uri="{BB962C8B-B14F-4D97-AF65-F5344CB8AC3E}">
        <p14:creationId xmlns:p14="http://schemas.microsoft.com/office/powerpoint/2010/main" val="3684511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880769-9514-4AB3-9FA5-B875002D1AD7}"/>
              </a:ext>
            </a:extLst>
          </p:cNvPr>
          <p:cNvPicPr>
            <a:picLocks noChangeAspect="1"/>
          </p:cNvPicPr>
          <p:nvPr/>
        </p:nvPicPr>
        <p:blipFill>
          <a:blip r:embed="rId2"/>
          <a:stretch>
            <a:fillRect/>
          </a:stretch>
        </p:blipFill>
        <p:spPr>
          <a:xfrm>
            <a:off x="122663" y="989674"/>
            <a:ext cx="12192000" cy="4878651"/>
          </a:xfrm>
          <a:prstGeom prst="rect">
            <a:avLst/>
          </a:prstGeom>
        </p:spPr>
      </p:pic>
    </p:spTree>
    <p:extLst>
      <p:ext uri="{BB962C8B-B14F-4D97-AF65-F5344CB8AC3E}">
        <p14:creationId xmlns:p14="http://schemas.microsoft.com/office/powerpoint/2010/main" val="790914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7018F3-84C8-429E-92D8-FE00E7E806D3}"/>
              </a:ext>
            </a:extLst>
          </p:cNvPr>
          <p:cNvPicPr>
            <a:picLocks noChangeAspect="1"/>
          </p:cNvPicPr>
          <p:nvPr/>
        </p:nvPicPr>
        <p:blipFill>
          <a:blip r:embed="rId2"/>
          <a:stretch>
            <a:fillRect/>
          </a:stretch>
        </p:blipFill>
        <p:spPr>
          <a:xfrm>
            <a:off x="0" y="265894"/>
            <a:ext cx="12192000" cy="6326211"/>
          </a:xfrm>
          <a:prstGeom prst="rect">
            <a:avLst/>
          </a:prstGeom>
        </p:spPr>
      </p:pic>
    </p:spTree>
    <p:extLst>
      <p:ext uri="{BB962C8B-B14F-4D97-AF65-F5344CB8AC3E}">
        <p14:creationId xmlns:p14="http://schemas.microsoft.com/office/powerpoint/2010/main" val="2992817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092830-C723-4D48-9C21-1D5FF34F69F3}"/>
              </a:ext>
            </a:extLst>
          </p:cNvPr>
          <p:cNvPicPr>
            <a:picLocks noChangeAspect="1"/>
          </p:cNvPicPr>
          <p:nvPr/>
        </p:nvPicPr>
        <p:blipFill>
          <a:blip r:embed="rId2"/>
          <a:stretch>
            <a:fillRect/>
          </a:stretch>
        </p:blipFill>
        <p:spPr>
          <a:xfrm>
            <a:off x="0" y="196065"/>
            <a:ext cx="12192000" cy="6465870"/>
          </a:xfrm>
          <a:prstGeom prst="rect">
            <a:avLst/>
          </a:prstGeom>
        </p:spPr>
      </p:pic>
    </p:spTree>
    <p:extLst>
      <p:ext uri="{BB962C8B-B14F-4D97-AF65-F5344CB8AC3E}">
        <p14:creationId xmlns:p14="http://schemas.microsoft.com/office/powerpoint/2010/main" val="369456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05A0-6981-4092-849F-22AE06B00D06}"/>
              </a:ext>
            </a:extLst>
          </p:cNvPr>
          <p:cNvSpPr>
            <a:spLocks noGrp="1"/>
          </p:cNvSpPr>
          <p:nvPr>
            <p:ph type="title"/>
          </p:nvPr>
        </p:nvSpPr>
        <p:spPr/>
        <p:txBody>
          <a:bodyPr/>
          <a:lstStyle/>
          <a:p>
            <a:r>
              <a:rPr lang="en-US" dirty="0"/>
              <a:t>What is Labor Market Information (LMI)?</a:t>
            </a:r>
          </a:p>
        </p:txBody>
      </p:sp>
      <p:sp>
        <p:nvSpPr>
          <p:cNvPr id="3" name="Content Placeholder 2">
            <a:extLst>
              <a:ext uri="{FF2B5EF4-FFF2-40B4-BE49-F238E27FC236}">
                <a16:creationId xmlns:a16="http://schemas.microsoft.com/office/drawing/2014/main" id="{307B5E2F-25D9-45AF-A903-C1E93352C3EC}"/>
              </a:ext>
            </a:extLst>
          </p:cNvPr>
          <p:cNvSpPr>
            <a:spLocks noGrp="1"/>
          </p:cNvSpPr>
          <p:nvPr>
            <p:ph idx="1"/>
          </p:nvPr>
        </p:nvSpPr>
        <p:spPr>
          <a:xfrm>
            <a:off x="449893" y="1825625"/>
            <a:ext cx="3425869" cy="4351338"/>
          </a:xfrm>
        </p:spPr>
        <p:txBody>
          <a:bodyPr/>
          <a:lstStyle/>
          <a:p>
            <a:r>
              <a:rPr lang="en-US" dirty="0"/>
              <a:t>Occupational growth</a:t>
            </a:r>
          </a:p>
          <a:p>
            <a:r>
              <a:rPr lang="en-US" dirty="0"/>
              <a:t>Wage projections</a:t>
            </a:r>
          </a:p>
          <a:p>
            <a:r>
              <a:rPr lang="en-US" dirty="0"/>
              <a:t>Regional job statistics</a:t>
            </a:r>
          </a:p>
          <a:p>
            <a:r>
              <a:rPr lang="en-US" dirty="0"/>
              <a:t>Skills and credentials in demand</a:t>
            </a:r>
          </a:p>
          <a:p>
            <a:r>
              <a:rPr lang="en-US" dirty="0"/>
              <a:t>Other work-related information</a:t>
            </a:r>
          </a:p>
        </p:txBody>
      </p:sp>
      <p:pic>
        <p:nvPicPr>
          <p:cNvPr id="4" name="Picture 3">
            <a:extLst>
              <a:ext uri="{FF2B5EF4-FFF2-40B4-BE49-F238E27FC236}">
                <a16:creationId xmlns:a16="http://schemas.microsoft.com/office/drawing/2014/main" id="{8D409D8D-B627-4BAE-B44B-EA44F7244B59}"/>
              </a:ext>
            </a:extLst>
          </p:cNvPr>
          <p:cNvPicPr>
            <a:picLocks noChangeAspect="1"/>
          </p:cNvPicPr>
          <p:nvPr/>
        </p:nvPicPr>
        <p:blipFill>
          <a:blip r:embed="rId3"/>
          <a:stretch>
            <a:fillRect/>
          </a:stretch>
        </p:blipFill>
        <p:spPr>
          <a:xfrm>
            <a:off x="3161778" y="1365437"/>
            <a:ext cx="8192022" cy="2586274"/>
          </a:xfrm>
          <a:prstGeom prst="rect">
            <a:avLst/>
          </a:prstGeom>
        </p:spPr>
      </p:pic>
      <p:pic>
        <p:nvPicPr>
          <p:cNvPr id="8" name="Picture 7">
            <a:extLst>
              <a:ext uri="{FF2B5EF4-FFF2-40B4-BE49-F238E27FC236}">
                <a16:creationId xmlns:a16="http://schemas.microsoft.com/office/drawing/2014/main" id="{36F5A5A2-ADC9-479F-8E67-3551330D89B1}"/>
              </a:ext>
            </a:extLst>
          </p:cNvPr>
          <p:cNvPicPr>
            <a:picLocks noChangeAspect="1"/>
          </p:cNvPicPr>
          <p:nvPr/>
        </p:nvPicPr>
        <p:blipFill>
          <a:blip r:embed="rId4"/>
          <a:stretch>
            <a:fillRect/>
          </a:stretch>
        </p:blipFill>
        <p:spPr>
          <a:xfrm>
            <a:off x="4131371" y="2913459"/>
            <a:ext cx="7823678" cy="2038564"/>
          </a:xfrm>
          <a:prstGeom prst="rect">
            <a:avLst/>
          </a:prstGeom>
        </p:spPr>
      </p:pic>
      <p:pic>
        <p:nvPicPr>
          <p:cNvPr id="10" name="Picture 9">
            <a:extLst>
              <a:ext uri="{FF2B5EF4-FFF2-40B4-BE49-F238E27FC236}">
                <a16:creationId xmlns:a16="http://schemas.microsoft.com/office/drawing/2014/main" id="{001265B4-C9C4-4326-A127-DAA113212B16}"/>
              </a:ext>
            </a:extLst>
          </p:cNvPr>
          <p:cNvPicPr>
            <a:picLocks noChangeAspect="1"/>
          </p:cNvPicPr>
          <p:nvPr/>
        </p:nvPicPr>
        <p:blipFill rotWithShape="1">
          <a:blip r:embed="rId5"/>
          <a:srcRect b="19597"/>
          <a:stretch/>
        </p:blipFill>
        <p:spPr>
          <a:xfrm>
            <a:off x="3550477" y="4571007"/>
            <a:ext cx="4296427" cy="2165530"/>
          </a:xfrm>
          <a:prstGeom prst="rect">
            <a:avLst/>
          </a:prstGeom>
        </p:spPr>
      </p:pic>
      <p:pic>
        <p:nvPicPr>
          <p:cNvPr id="11" name="Picture 10">
            <a:extLst>
              <a:ext uri="{FF2B5EF4-FFF2-40B4-BE49-F238E27FC236}">
                <a16:creationId xmlns:a16="http://schemas.microsoft.com/office/drawing/2014/main" id="{68084707-97E5-47FF-A079-1085EE00A279}"/>
              </a:ext>
            </a:extLst>
          </p:cNvPr>
          <p:cNvPicPr>
            <a:picLocks noChangeAspect="1"/>
          </p:cNvPicPr>
          <p:nvPr/>
        </p:nvPicPr>
        <p:blipFill>
          <a:blip r:embed="rId6"/>
          <a:stretch>
            <a:fillRect/>
          </a:stretch>
        </p:blipFill>
        <p:spPr>
          <a:xfrm>
            <a:off x="6263537" y="4479538"/>
            <a:ext cx="5922062" cy="2165530"/>
          </a:xfrm>
          <a:prstGeom prst="rect">
            <a:avLst/>
          </a:prstGeom>
        </p:spPr>
      </p:pic>
    </p:spTree>
    <p:extLst>
      <p:ext uri="{BB962C8B-B14F-4D97-AF65-F5344CB8AC3E}">
        <p14:creationId xmlns:p14="http://schemas.microsoft.com/office/powerpoint/2010/main" val="932647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C89CDC-3557-4E5F-9978-E9AB0A71A623}"/>
              </a:ext>
            </a:extLst>
          </p:cNvPr>
          <p:cNvSpPr>
            <a:spLocks noGrp="1"/>
          </p:cNvSpPr>
          <p:nvPr>
            <p:ph type="title"/>
          </p:nvPr>
        </p:nvSpPr>
        <p:spPr>
          <a:xfrm>
            <a:off x="943277" y="712269"/>
            <a:ext cx="3370998" cy="5502264"/>
          </a:xfrm>
        </p:spPr>
        <p:txBody>
          <a:bodyPr>
            <a:normAutofit/>
          </a:bodyPr>
          <a:lstStyle/>
          <a:p>
            <a:r>
              <a:rPr lang="en-US">
                <a:solidFill>
                  <a:srgbClr val="FFFFFF"/>
                </a:solidFill>
              </a:rPr>
              <a:t>CIP, SOC, NAICS, O*NET – Oh, my!</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43CEACE-E475-4D31-8511-7B0F4FE56544}"/>
              </a:ext>
            </a:extLst>
          </p:cNvPr>
          <p:cNvGraphicFramePr>
            <a:graphicFrameLocks noGrp="1"/>
          </p:cNvGraphicFramePr>
          <p:nvPr>
            <p:ph idx="1"/>
            <p:extLst>
              <p:ext uri="{D42A27DB-BD31-4B8C-83A1-F6EECF244321}">
                <p14:modId xmlns:p14="http://schemas.microsoft.com/office/powerpoint/2010/main" val="419468217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893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84202BF9-C14E-4900-A980-476014EE1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020"/>
            <a:ext cx="12192000" cy="6167959"/>
          </a:xfrm>
          <a:prstGeom prst="rect">
            <a:avLst/>
          </a:prstGeom>
        </p:spPr>
      </p:pic>
    </p:spTree>
    <p:extLst>
      <p:ext uri="{BB962C8B-B14F-4D97-AF65-F5344CB8AC3E}">
        <p14:creationId xmlns:p14="http://schemas.microsoft.com/office/powerpoint/2010/main" val="56640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BD40CA-EAF7-4336-A4DD-0E4E2D04D22F}"/>
              </a:ext>
            </a:extLst>
          </p:cNvPr>
          <p:cNvPicPr>
            <a:picLocks noChangeAspect="1"/>
          </p:cNvPicPr>
          <p:nvPr/>
        </p:nvPicPr>
        <p:blipFill>
          <a:blip r:embed="rId2"/>
          <a:stretch>
            <a:fillRect/>
          </a:stretch>
        </p:blipFill>
        <p:spPr>
          <a:xfrm>
            <a:off x="619125" y="1600200"/>
            <a:ext cx="10953750" cy="3657600"/>
          </a:xfrm>
          <a:prstGeom prst="rect">
            <a:avLst/>
          </a:prstGeom>
        </p:spPr>
      </p:pic>
      <p:sp>
        <p:nvSpPr>
          <p:cNvPr id="6" name="Title 5">
            <a:extLst>
              <a:ext uri="{FF2B5EF4-FFF2-40B4-BE49-F238E27FC236}">
                <a16:creationId xmlns:a16="http://schemas.microsoft.com/office/drawing/2014/main" id="{72D996DE-7144-4F83-AD5B-E2B51EC1008C}"/>
              </a:ext>
            </a:extLst>
          </p:cNvPr>
          <p:cNvSpPr>
            <a:spLocks noGrp="1"/>
          </p:cNvSpPr>
          <p:nvPr>
            <p:ph type="title"/>
          </p:nvPr>
        </p:nvSpPr>
        <p:spPr/>
        <p:txBody>
          <a:bodyPr>
            <a:normAutofit/>
          </a:bodyPr>
          <a:lstStyle/>
          <a:p>
            <a:r>
              <a:rPr lang="en-US" sz="3600" dirty="0"/>
              <a:t>Occupation Characteristics</a:t>
            </a:r>
          </a:p>
        </p:txBody>
      </p:sp>
    </p:spTree>
    <p:extLst>
      <p:ext uri="{BB962C8B-B14F-4D97-AF65-F5344CB8AC3E}">
        <p14:creationId xmlns:p14="http://schemas.microsoft.com/office/powerpoint/2010/main" val="153142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79E32-C205-416E-98DC-C105A0DAA7C8}"/>
              </a:ext>
            </a:extLst>
          </p:cNvPr>
          <p:cNvSpPr>
            <a:spLocks noGrp="1"/>
          </p:cNvSpPr>
          <p:nvPr>
            <p:ph type="title"/>
          </p:nvPr>
        </p:nvSpPr>
        <p:spPr>
          <a:xfrm>
            <a:off x="838200" y="365125"/>
            <a:ext cx="10515600" cy="1325563"/>
          </a:xfrm>
        </p:spPr>
        <p:txBody>
          <a:bodyPr>
            <a:normAutofit/>
          </a:bodyPr>
          <a:lstStyle/>
          <a:p>
            <a:r>
              <a:rPr lang="en-US" dirty="0"/>
              <a:t>Why Use Labor Market Information?</a:t>
            </a:r>
          </a:p>
        </p:txBody>
      </p:sp>
      <p:graphicFrame>
        <p:nvGraphicFramePr>
          <p:cNvPr id="12" name="Content Placeholder 2">
            <a:extLst>
              <a:ext uri="{FF2B5EF4-FFF2-40B4-BE49-F238E27FC236}">
                <a16:creationId xmlns:a16="http://schemas.microsoft.com/office/drawing/2014/main" id="{07376E97-37EC-41CB-A550-3E655347A62E}"/>
              </a:ext>
            </a:extLst>
          </p:cNvPr>
          <p:cNvGraphicFramePr>
            <a:graphicFrameLocks noGrp="1"/>
          </p:cNvGraphicFramePr>
          <p:nvPr>
            <p:ph idx="1"/>
            <p:extLst>
              <p:ext uri="{D42A27DB-BD31-4B8C-83A1-F6EECF244321}">
                <p14:modId xmlns:p14="http://schemas.microsoft.com/office/powerpoint/2010/main" val="34255455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26746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50330E-12AC-45F0-9021-BAC6C9B8847B}"/>
              </a:ext>
            </a:extLst>
          </p:cNvPr>
          <p:cNvPicPr>
            <a:picLocks noChangeAspect="1"/>
          </p:cNvPicPr>
          <p:nvPr/>
        </p:nvPicPr>
        <p:blipFill>
          <a:blip r:embed="rId3"/>
          <a:stretch>
            <a:fillRect/>
          </a:stretch>
        </p:blipFill>
        <p:spPr>
          <a:xfrm>
            <a:off x="724395" y="189297"/>
            <a:ext cx="10763657" cy="6335328"/>
          </a:xfrm>
          <a:prstGeom prst="rect">
            <a:avLst/>
          </a:prstGeom>
        </p:spPr>
      </p:pic>
      <p:sp>
        <p:nvSpPr>
          <p:cNvPr id="5" name="TextBox 4">
            <a:extLst>
              <a:ext uri="{FF2B5EF4-FFF2-40B4-BE49-F238E27FC236}">
                <a16:creationId xmlns:a16="http://schemas.microsoft.com/office/drawing/2014/main" id="{8283BFC2-627B-4651-A223-2D918A870C15}"/>
              </a:ext>
            </a:extLst>
          </p:cNvPr>
          <p:cNvSpPr txBox="1"/>
          <p:nvPr/>
        </p:nvSpPr>
        <p:spPr>
          <a:xfrm>
            <a:off x="851921" y="6558699"/>
            <a:ext cx="10508604" cy="276999"/>
          </a:xfrm>
          <a:prstGeom prst="rect">
            <a:avLst/>
          </a:prstGeom>
          <a:noFill/>
        </p:spPr>
        <p:txBody>
          <a:bodyPr wrap="square" rtlCol="0">
            <a:spAutoFit/>
          </a:bodyPr>
          <a:lstStyle/>
          <a:p>
            <a:r>
              <a:rPr lang="en-US" sz="1200" dirty="0"/>
              <a:t>Source: Western Interstate Commission for Higher Education, </a:t>
            </a:r>
            <a:r>
              <a:rPr lang="en-US" sz="1200" i="1" dirty="0"/>
              <a:t>Knocking at the College Door</a:t>
            </a:r>
            <a:r>
              <a:rPr lang="en-US" sz="1200" dirty="0"/>
              <a:t>: Projections of High School Graduates, 2016, </a:t>
            </a:r>
            <a:r>
              <a:rPr lang="en-US" sz="1200" dirty="0">
                <a:hlinkClick r:id="rId4"/>
              </a:rPr>
              <a:t>www.wiche.edu/knocking</a:t>
            </a:r>
            <a:r>
              <a:rPr lang="en-US" sz="1200" dirty="0"/>
              <a:t>.</a:t>
            </a:r>
          </a:p>
        </p:txBody>
      </p:sp>
    </p:spTree>
    <p:extLst>
      <p:ext uri="{BB962C8B-B14F-4D97-AF65-F5344CB8AC3E}">
        <p14:creationId xmlns:p14="http://schemas.microsoft.com/office/powerpoint/2010/main" val="353618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F69-B68A-442C-AD22-67C8EB3E799D}"/>
              </a:ext>
            </a:extLst>
          </p:cNvPr>
          <p:cNvSpPr>
            <a:spLocks noGrp="1"/>
          </p:cNvSpPr>
          <p:nvPr>
            <p:ph type="title"/>
          </p:nvPr>
        </p:nvSpPr>
        <p:spPr/>
        <p:txBody>
          <a:bodyPr>
            <a:normAutofit fontScale="90000"/>
          </a:bodyPr>
          <a:lstStyle/>
          <a:p>
            <a:r>
              <a:rPr lang="en-US" b="1" dirty="0">
                <a:solidFill>
                  <a:srgbClr val="C00000"/>
                </a:solidFill>
              </a:rPr>
              <a:t>MCCS Strategic Plan</a:t>
            </a:r>
            <a:br>
              <a:rPr lang="en-US" dirty="0"/>
            </a:br>
            <a:r>
              <a:rPr lang="en-US" sz="3600" dirty="0"/>
              <a:t>Keep them connected: lifelong learning and workforce development</a:t>
            </a:r>
            <a:endParaRPr lang="en-US" dirty="0"/>
          </a:p>
        </p:txBody>
      </p:sp>
      <p:pic>
        <p:nvPicPr>
          <p:cNvPr id="6" name="Content Placeholder 5">
            <a:extLst>
              <a:ext uri="{FF2B5EF4-FFF2-40B4-BE49-F238E27FC236}">
                <a16:creationId xmlns:a16="http://schemas.microsoft.com/office/drawing/2014/main" id="{45090743-F133-4957-9FE6-DC9E3F1385F3}"/>
              </a:ext>
            </a:extLst>
          </p:cNvPr>
          <p:cNvPicPr>
            <a:picLocks noGrp="1" noChangeAspect="1"/>
          </p:cNvPicPr>
          <p:nvPr>
            <p:ph idx="1"/>
          </p:nvPr>
        </p:nvPicPr>
        <p:blipFill rotWithShape="1">
          <a:blip r:embed="rId2"/>
          <a:srcRect b="9086"/>
          <a:stretch/>
        </p:blipFill>
        <p:spPr>
          <a:xfrm>
            <a:off x="1185732" y="3968421"/>
            <a:ext cx="8582025" cy="2242808"/>
          </a:xfrm>
          <a:prstGeom prst="rect">
            <a:avLst/>
          </a:prstGeom>
        </p:spPr>
      </p:pic>
      <p:pic>
        <p:nvPicPr>
          <p:cNvPr id="5" name="Picture 4">
            <a:extLst>
              <a:ext uri="{FF2B5EF4-FFF2-40B4-BE49-F238E27FC236}">
                <a16:creationId xmlns:a16="http://schemas.microsoft.com/office/drawing/2014/main" id="{E81DF28D-78E7-4BA2-8FB8-1579AC309EB4}"/>
              </a:ext>
            </a:extLst>
          </p:cNvPr>
          <p:cNvPicPr>
            <a:picLocks noChangeAspect="1"/>
          </p:cNvPicPr>
          <p:nvPr/>
        </p:nvPicPr>
        <p:blipFill>
          <a:blip r:embed="rId3"/>
          <a:stretch>
            <a:fillRect/>
          </a:stretch>
        </p:blipFill>
        <p:spPr>
          <a:xfrm>
            <a:off x="5375117" y="3368370"/>
            <a:ext cx="5150922" cy="1436111"/>
          </a:xfrm>
          <a:prstGeom prst="rect">
            <a:avLst/>
          </a:prstGeom>
        </p:spPr>
      </p:pic>
      <p:sp>
        <p:nvSpPr>
          <p:cNvPr id="7" name="Rectangle 6">
            <a:extLst>
              <a:ext uri="{FF2B5EF4-FFF2-40B4-BE49-F238E27FC236}">
                <a16:creationId xmlns:a16="http://schemas.microsoft.com/office/drawing/2014/main" id="{8F4E080E-9DE5-4038-B284-68B51EFE6DFD}"/>
              </a:ext>
            </a:extLst>
          </p:cNvPr>
          <p:cNvSpPr/>
          <p:nvPr/>
        </p:nvSpPr>
        <p:spPr>
          <a:xfrm>
            <a:off x="892098" y="1802901"/>
            <a:ext cx="10354823" cy="1477328"/>
          </a:xfrm>
          <a:prstGeom prst="rect">
            <a:avLst/>
          </a:prstGeom>
        </p:spPr>
        <p:txBody>
          <a:bodyPr wrap="square">
            <a:spAutoFit/>
          </a:bodyPr>
          <a:lstStyle/>
          <a:p>
            <a:r>
              <a:rPr lang="en-US" dirty="0"/>
              <a:t>MCCS seeks to reengineer its delivery of workforce training and to create new educational pathways that lead from short-term training to postsecondary credentials for Maine adults. The goal: to build an innovative, demand driven workforce development system that is responsive to Maine’s established and evolving industry sectors and that provides Maine people with ready access to the training and education they need to build a more prosperous future for their families and their state. </a:t>
            </a:r>
          </a:p>
        </p:txBody>
      </p:sp>
    </p:spTree>
    <p:extLst>
      <p:ext uri="{BB962C8B-B14F-4D97-AF65-F5344CB8AC3E}">
        <p14:creationId xmlns:p14="http://schemas.microsoft.com/office/powerpoint/2010/main" val="3366732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517</Words>
  <Application>Microsoft Office PowerPoint</Application>
  <PresentationFormat>Widescreen</PresentationFormat>
  <Paragraphs>63</Paragraphs>
  <Slides>29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HelveticaNeueLT Std Med</vt:lpstr>
      <vt:lpstr>Office Theme</vt:lpstr>
      <vt:lpstr>Using Labor Market Information to Support Decision-Making: The Why and How</vt:lpstr>
      <vt:lpstr>Today’s presentation</vt:lpstr>
      <vt:lpstr>What is Labor Market Information (LMI)?</vt:lpstr>
      <vt:lpstr>CIP, SOC, NAICS, O*NET – Oh, my!</vt:lpstr>
      <vt:lpstr>PowerPoint Presentation</vt:lpstr>
      <vt:lpstr>Occupation Characteristics</vt:lpstr>
      <vt:lpstr>Why Use Labor Market Information?</vt:lpstr>
      <vt:lpstr>PowerPoint Presentation</vt:lpstr>
      <vt:lpstr>MCCS Strategic Plan Keep them connected: lifelong learning and workforce development</vt:lpstr>
      <vt:lpstr>MCCS Licensed Tool: Chmura JobsEQ</vt:lpstr>
      <vt:lpstr>Using JobsEQ to Understand Maine’s Labor Market</vt:lpstr>
      <vt:lpstr>Demographic Profile</vt:lpstr>
      <vt:lpstr>Industries by Highest Total New Demand</vt:lpstr>
      <vt:lpstr>Industries by Highest Average Annual Growth Rate</vt:lpstr>
      <vt:lpstr>PowerPoint Presentation</vt:lpstr>
      <vt:lpstr>Industry/Occupation Mix for Health Care and Social Assistance in Maine, Baseline</vt:lpstr>
      <vt:lpstr>Awards in Maine for Registered Nursing/Registered Nurse (51.3801)</vt:lpstr>
      <vt:lpstr>Occupations by Highest Total New Demand</vt:lpstr>
      <vt:lpstr>Occupations by Highest Average Annual Growth Rate</vt:lpstr>
      <vt:lpstr>Occupation Characteristics by Highest Total Employment for 2-Year Degree or Certificate Holders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Labor Market Information to Support Decision-Making: The Why and How</dc:title>
  <dc:creator>Diane Vickrey</dc:creator>
  <cp:lastModifiedBy>Diane Vickrey</cp:lastModifiedBy>
  <cp:revision>68</cp:revision>
  <dcterms:created xsi:type="dcterms:W3CDTF">2019-06-10T12:48:31Z</dcterms:created>
  <dcterms:modified xsi:type="dcterms:W3CDTF">2019-06-25T17:36:39Z</dcterms:modified>
</cp:coreProperties>
</file>