
<file path=[Content_Types].xml><?xml version="1.0" encoding="utf-8"?>
<Types xmlns="http://schemas.openxmlformats.org/package/2006/content-types">
  <Default Extension="png" ContentType="image/png"/>
  <Default Extension="emf" ContentType="image/x-emf"/>
  <Default Extension="rels" ContentType="application/vnd.openxmlformats-package.relationships+xml"/>
  <Default Extension="xml" ContentType="application/xml"/>
  <Default Extension="vml" ContentType="application/vnd.openxmlformats-officedocument.vmlDrawing"/>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4"/>
  </p:notesMasterIdLst>
  <p:handoutMasterIdLst>
    <p:handoutMasterId r:id="rId25"/>
  </p:handoutMasterIdLst>
  <p:sldIdLst>
    <p:sldId id="309" r:id="rId2"/>
    <p:sldId id="277" r:id="rId3"/>
    <p:sldId id="275" r:id="rId4"/>
    <p:sldId id="278" r:id="rId5"/>
    <p:sldId id="279" r:id="rId6"/>
    <p:sldId id="280" r:id="rId7"/>
    <p:sldId id="308" r:id="rId8"/>
    <p:sldId id="281" r:id="rId9"/>
    <p:sldId id="282" r:id="rId10"/>
    <p:sldId id="283" r:id="rId11"/>
    <p:sldId id="306" r:id="rId12"/>
    <p:sldId id="305" r:id="rId13"/>
    <p:sldId id="284" r:id="rId14"/>
    <p:sldId id="290" r:id="rId15"/>
    <p:sldId id="285" r:id="rId16"/>
    <p:sldId id="291" r:id="rId17"/>
    <p:sldId id="286" r:id="rId18"/>
    <p:sldId id="307" r:id="rId19"/>
    <p:sldId id="293" r:id="rId20"/>
    <p:sldId id="311" r:id="rId21"/>
    <p:sldId id="312" r:id="rId22"/>
    <p:sldId id="310" r:id="rId2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pos="3840" userDrawn="1">
          <p15:clr>
            <a:srgbClr val="A4A3A4"/>
          </p15:clr>
        </p15:guide>
        <p15:guide id="2" orient="horz" pos="216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820B3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B301B821-A1FF-4177-AEE7-76D212191A09}">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9DCAF9ED-07DC-4A11-8D7F-57B35C25682E}" styleName="Medium Style 1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5978" autoAdjust="0"/>
    <p:restoredTop sz="68233" autoAdjust="0"/>
  </p:normalViewPr>
  <p:slideViewPr>
    <p:cSldViewPr snapToGrid="0">
      <p:cViewPr varScale="1">
        <p:scale>
          <a:sx n="62" d="100"/>
          <a:sy n="62" d="100"/>
        </p:scale>
        <p:origin x="1128" y="66"/>
      </p:cViewPr>
      <p:guideLst>
        <p:guide pos="3840"/>
        <p:guide orient="horz" pos="2160"/>
      </p:guideLst>
    </p:cSldViewPr>
  </p:slideViewPr>
  <p:notesTextViewPr>
    <p:cViewPr>
      <p:scale>
        <a:sx n="1" d="1"/>
        <a:sy n="1" d="1"/>
      </p:scale>
      <p:origin x="0" y="0"/>
    </p:cViewPr>
  </p:notesTextViewPr>
  <p:notesViewPr>
    <p:cSldViewPr snapToGrid="0">
      <p:cViewPr varScale="1">
        <p:scale>
          <a:sx n="91" d="100"/>
          <a:sy n="91" d="100"/>
        </p:scale>
        <p:origin x="3750" y="9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7.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65DD71D7-55AC-46BD-81B3-09AB2F9EFBD8}" type="datetimeFigureOut">
              <a:rPr lang="en-US" smtClean="0"/>
              <a:t>7/24/2020</a:t>
            </a:fld>
            <a:endParaRPr lang="en-US"/>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2840BD58-3BFF-4EAF-BB8B-AC67FE801E47}" type="slidenum">
              <a:rPr lang="en-US" smtClean="0"/>
              <a:t>‹#›</a:t>
            </a:fld>
            <a:endParaRPr lang="en-US"/>
          </a:p>
        </p:txBody>
      </p:sp>
    </p:spTree>
    <p:extLst>
      <p:ext uri="{BB962C8B-B14F-4D97-AF65-F5344CB8AC3E}">
        <p14:creationId xmlns:p14="http://schemas.microsoft.com/office/powerpoint/2010/main" val="401059436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F89424F-BB59-4F4E-9822-4CA3E770FFD2}" type="datetimeFigureOut">
              <a:rPr lang="en-US" smtClean="0"/>
              <a:t>7/24/2020</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0861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8322CDD-9D6C-4F63-9EC2-648226624108}" type="slidenum">
              <a:rPr lang="en-US" smtClean="0"/>
              <a:t>‹#›</a:t>
            </a:fld>
            <a:endParaRPr lang="en-US"/>
          </a:p>
        </p:txBody>
      </p:sp>
    </p:spTree>
    <p:extLst>
      <p:ext uri="{BB962C8B-B14F-4D97-AF65-F5344CB8AC3E}">
        <p14:creationId xmlns:p14="http://schemas.microsoft.com/office/powerpoint/2010/main" val="85102655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3" Type="http://schemas.openxmlformats.org/officeDocument/2006/relationships/slide" Target="../slides/slide18.xml"/><Relationship Id="rId2" Type="http://schemas.openxmlformats.org/officeDocument/2006/relationships/notesMaster" Target="../notesMasters/notesMaster1.xml"/><Relationship Id="rId1" Type="http://schemas.openxmlformats.org/officeDocument/2006/relationships/vmlDrawing" Target="../drawings/vmlDrawing1.vml"/><Relationship Id="rId5" Type="http://schemas.openxmlformats.org/officeDocument/2006/relationships/image" Target="../media/image7.emf"/><Relationship Id="rId4" Type="http://schemas.openxmlformats.org/officeDocument/2006/relationships/package" Target="../embeddings/Microsoft_Excel_Worksheet.xlsx"/></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68322CDD-9D6C-4F63-9EC2-648226624108}" type="slidenum">
              <a:rPr lang="en-US" smtClean="0"/>
              <a:t>2</a:t>
            </a:fld>
            <a:endParaRPr lang="en-US"/>
          </a:p>
        </p:txBody>
      </p:sp>
    </p:spTree>
    <p:extLst>
      <p:ext uri="{BB962C8B-B14F-4D97-AF65-F5344CB8AC3E}">
        <p14:creationId xmlns:p14="http://schemas.microsoft.com/office/powerpoint/2010/main" val="67550594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228600">
              <a:buAutoNum type="arabicPeriod"/>
            </a:pPr>
            <a:r>
              <a:rPr lang="en-US" dirty="0"/>
              <a:t>Disinfection wipes after </a:t>
            </a:r>
          </a:p>
          <a:p>
            <a:pPr marL="228600" indent="-228600">
              <a:buAutoNum type="arabicPeriod"/>
            </a:pPr>
            <a:r>
              <a:rPr lang="en-US" dirty="0"/>
              <a:t>Travel decision-making includes travel, destination, activities</a:t>
            </a:r>
          </a:p>
          <a:p>
            <a:pPr marL="228600" indent="-228600">
              <a:buAutoNum type="arabicPeriod"/>
            </a:pPr>
            <a:r>
              <a:rPr lang="en-US" dirty="0"/>
              <a:t>We’ll use the System-generated online training materials, but we didn’t want to wait</a:t>
            </a:r>
          </a:p>
        </p:txBody>
      </p:sp>
      <p:sp>
        <p:nvSpPr>
          <p:cNvPr id="4" name="Slide Number Placeholder 3"/>
          <p:cNvSpPr>
            <a:spLocks noGrp="1"/>
          </p:cNvSpPr>
          <p:nvPr>
            <p:ph type="sldNum" sz="quarter" idx="5"/>
          </p:nvPr>
        </p:nvSpPr>
        <p:spPr/>
        <p:txBody>
          <a:bodyPr/>
          <a:lstStyle/>
          <a:p>
            <a:fld id="{68322CDD-9D6C-4F63-9EC2-648226624108}" type="slidenum">
              <a:rPr lang="en-US" smtClean="0"/>
              <a:t>11</a:t>
            </a:fld>
            <a:endParaRPr lang="en-US"/>
          </a:p>
        </p:txBody>
      </p:sp>
    </p:spTree>
    <p:extLst>
      <p:ext uri="{BB962C8B-B14F-4D97-AF65-F5344CB8AC3E}">
        <p14:creationId xmlns:p14="http://schemas.microsoft.com/office/powerpoint/2010/main" val="365361104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228600">
              <a:buAutoNum type="arabicPeriod"/>
            </a:pPr>
            <a:r>
              <a:rPr lang="en-US" dirty="0"/>
              <a:t>Video teleconferencing used for employee/employee meetings, and also student/employee and prospective student/employee meetings</a:t>
            </a:r>
          </a:p>
          <a:p>
            <a:pPr marL="228600" indent="-228600">
              <a:buAutoNum type="arabicPeriod"/>
            </a:pPr>
            <a:endParaRPr lang="en-US" dirty="0"/>
          </a:p>
          <a:p>
            <a:pPr marL="228600" indent="-228600">
              <a:buAutoNum type="arabicPeriod"/>
            </a:pPr>
            <a:r>
              <a:rPr lang="en-US" dirty="0"/>
              <a:t>Our mission explicitly mentions “A culture of civility, cooperation, &amp;  collegiality,” although, as we’ve seen across the country, this crisis can drive people apart, we want to ensure that we come out of this pandemic stronger, and we think communication is part of that solution. </a:t>
            </a:r>
          </a:p>
        </p:txBody>
      </p:sp>
      <p:sp>
        <p:nvSpPr>
          <p:cNvPr id="4" name="Slide Number Placeholder 3"/>
          <p:cNvSpPr>
            <a:spLocks noGrp="1"/>
          </p:cNvSpPr>
          <p:nvPr>
            <p:ph type="sldNum" sz="quarter" idx="5"/>
          </p:nvPr>
        </p:nvSpPr>
        <p:spPr/>
        <p:txBody>
          <a:bodyPr/>
          <a:lstStyle/>
          <a:p>
            <a:fld id="{68322CDD-9D6C-4F63-9EC2-648226624108}" type="slidenum">
              <a:rPr lang="en-US" smtClean="0"/>
              <a:t>12</a:t>
            </a:fld>
            <a:endParaRPr lang="en-US"/>
          </a:p>
        </p:txBody>
      </p:sp>
    </p:spTree>
    <p:extLst>
      <p:ext uri="{BB962C8B-B14F-4D97-AF65-F5344CB8AC3E}">
        <p14:creationId xmlns:p14="http://schemas.microsoft.com/office/powerpoint/2010/main" val="96254365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8322CDD-9D6C-4F63-9EC2-648226624108}" type="slidenum">
              <a:rPr lang="en-US" smtClean="0"/>
              <a:t>13</a:t>
            </a:fld>
            <a:endParaRPr lang="en-US"/>
          </a:p>
        </p:txBody>
      </p:sp>
    </p:spTree>
    <p:extLst>
      <p:ext uri="{BB962C8B-B14F-4D97-AF65-F5344CB8AC3E}">
        <p14:creationId xmlns:p14="http://schemas.microsoft.com/office/powerpoint/2010/main" val="266668402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85750" indent="-285750">
              <a:buFont typeface="+mj-lt"/>
              <a:buAutoNum type="arabicPeriod"/>
            </a:pPr>
            <a:r>
              <a:rPr lang="en-US" sz="1200" dirty="0"/>
              <a:t>Providing shelter to students without transportation</a:t>
            </a:r>
          </a:p>
          <a:p>
            <a:endParaRPr lang="en-US" dirty="0"/>
          </a:p>
        </p:txBody>
      </p:sp>
      <p:sp>
        <p:nvSpPr>
          <p:cNvPr id="4" name="Slide Number Placeholder 3"/>
          <p:cNvSpPr>
            <a:spLocks noGrp="1"/>
          </p:cNvSpPr>
          <p:nvPr>
            <p:ph type="sldNum" sz="quarter" idx="5"/>
          </p:nvPr>
        </p:nvSpPr>
        <p:spPr/>
        <p:txBody>
          <a:bodyPr/>
          <a:lstStyle/>
          <a:p>
            <a:fld id="{68322CDD-9D6C-4F63-9EC2-648226624108}" type="slidenum">
              <a:rPr lang="en-US" smtClean="0"/>
              <a:t>14</a:t>
            </a:fld>
            <a:endParaRPr lang="en-US"/>
          </a:p>
        </p:txBody>
      </p:sp>
    </p:spTree>
    <p:extLst>
      <p:ext uri="{BB962C8B-B14F-4D97-AF65-F5344CB8AC3E}">
        <p14:creationId xmlns:p14="http://schemas.microsoft.com/office/powerpoint/2010/main" val="174742225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8322CDD-9D6C-4F63-9EC2-648226624108}" type="slidenum">
              <a:rPr lang="en-US" smtClean="0"/>
              <a:t>15</a:t>
            </a:fld>
            <a:endParaRPr lang="en-US"/>
          </a:p>
        </p:txBody>
      </p:sp>
    </p:spTree>
    <p:extLst>
      <p:ext uri="{BB962C8B-B14F-4D97-AF65-F5344CB8AC3E}">
        <p14:creationId xmlns:p14="http://schemas.microsoft.com/office/powerpoint/2010/main" val="308258836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98500" y="4461668"/>
            <a:ext cx="5588000" cy="3930392"/>
          </a:xfrm>
        </p:spPr>
        <p:txBody>
          <a:bodyPr/>
          <a:lstStyle/>
          <a:p>
            <a:pPr marL="174159" indent="-174159">
              <a:buFont typeface="Arial" panose="020B0604020202020204" pitchFamily="34" charset="0"/>
              <a:buChar char="•"/>
            </a:pPr>
            <a:r>
              <a:rPr lang="en-US" b="1" dirty="0"/>
              <a:t>Brightspace</a:t>
            </a:r>
          </a:p>
          <a:p>
            <a:pPr marL="638583" lvl="1" indent="-174159">
              <a:buFont typeface="Arial" panose="020B0604020202020204" pitchFamily="34" charset="0"/>
              <a:buChar char="•"/>
            </a:pPr>
            <a:r>
              <a:rPr lang="en-US" dirty="0"/>
              <a:t>All credit courses will have a Brightspace presence </a:t>
            </a:r>
          </a:p>
          <a:p>
            <a:pPr marL="638583" lvl="1" indent="-174159">
              <a:buFont typeface="Arial" panose="020B0604020202020204" pitchFamily="34" charset="0"/>
              <a:buChar char="•"/>
            </a:pPr>
            <a:r>
              <a:rPr lang="en-US" dirty="0"/>
              <a:t>Implement the MCCS Brightspace standard to support student engagement and success.</a:t>
            </a:r>
          </a:p>
          <a:p>
            <a:pPr marL="174159" indent="-174159">
              <a:buFont typeface="Arial" panose="020B0604020202020204" pitchFamily="34" charset="0"/>
              <a:buChar char="•"/>
            </a:pPr>
            <a:r>
              <a:rPr lang="en-US" b="1" dirty="0"/>
              <a:t>Lecture-based</a:t>
            </a:r>
            <a:r>
              <a:rPr lang="en-US" dirty="0"/>
              <a:t> courses have transitioned to the online format for remote learning   (Breakdown</a:t>
            </a:r>
          </a:p>
          <a:p>
            <a:pPr marL="174159" indent="-174159">
              <a:buFont typeface="Arial" panose="020B0604020202020204" pitchFamily="34" charset="0"/>
              <a:buChar char="•"/>
            </a:pPr>
            <a:r>
              <a:rPr lang="en-US" b="1" dirty="0"/>
              <a:t>Lab, Shop and Studio</a:t>
            </a:r>
          </a:p>
          <a:p>
            <a:pPr marL="638583" lvl="1" indent="-174159">
              <a:buFont typeface="Arial" panose="020B0604020202020204" pitchFamily="34" charset="0"/>
              <a:buChar char="•"/>
            </a:pPr>
            <a:r>
              <a:rPr lang="en-US" b="1" dirty="0"/>
              <a:t>E</a:t>
            </a:r>
            <a:r>
              <a:rPr lang="en-US" dirty="0"/>
              <a:t>nrollment for a live cohort</a:t>
            </a:r>
          </a:p>
          <a:p>
            <a:pPr marL="1103006" lvl="2" indent="-174159">
              <a:buFont typeface="Arial" panose="020B0604020202020204" pitchFamily="34" charset="0"/>
              <a:buChar char="•"/>
            </a:pPr>
            <a:r>
              <a:rPr lang="en-US" dirty="0"/>
              <a:t>Room size, ventilation, available floor space and layout to support social distancing</a:t>
            </a:r>
          </a:p>
          <a:p>
            <a:pPr marL="1103006" lvl="2" indent="-174159">
              <a:buFont typeface="Arial" panose="020B0604020202020204" pitchFamily="34" charset="0"/>
              <a:buChar char="•"/>
            </a:pPr>
            <a:r>
              <a:rPr lang="en-US" dirty="0"/>
              <a:t>Additional sections</a:t>
            </a:r>
          </a:p>
          <a:p>
            <a:pPr marL="645806" lvl="1" indent="-174159">
              <a:buFont typeface="Arial" panose="020B0604020202020204" pitchFamily="34" charset="0"/>
              <a:buChar char="•"/>
            </a:pPr>
            <a:r>
              <a:rPr lang="en-US" dirty="0"/>
              <a:t>Schedule time between cohorts for disinfection</a:t>
            </a:r>
          </a:p>
          <a:p>
            <a:pPr marL="645806" lvl="1" indent="-174159">
              <a:buFont typeface="Arial" panose="020B0604020202020204" pitchFamily="34" charset="0"/>
              <a:buChar char="•"/>
            </a:pPr>
            <a:r>
              <a:rPr lang="en-US" dirty="0"/>
              <a:t>Traffic patterns when feasible</a:t>
            </a:r>
          </a:p>
          <a:p>
            <a:pPr marL="645806" lvl="1" indent="-174159">
              <a:buFont typeface="Arial" panose="020B0604020202020204" pitchFamily="34" charset="0"/>
              <a:buChar char="•"/>
            </a:pPr>
            <a:r>
              <a:rPr lang="en-US" dirty="0"/>
              <a:t>“Frontload” hands-on instruction to be completed by November 25th</a:t>
            </a:r>
          </a:p>
          <a:p>
            <a:pPr marL="638583" lvl="1" indent="-174159">
              <a:buFont typeface="Arial" panose="020B0604020202020204" pitchFamily="34" charset="0"/>
              <a:buChar char="•"/>
            </a:pPr>
            <a:r>
              <a:rPr lang="en-US" dirty="0"/>
              <a:t>Didactic moved to online hybrid offering</a:t>
            </a:r>
          </a:p>
          <a:p>
            <a:pPr marL="174159" indent="-174159">
              <a:buFont typeface="Arial" panose="020B0604020202020204" pitchFamily="34" charset="0"/>
              <a:buChar char="•"/>
            </a:pPr>
            <a:r>
              <a:rPr lang="en-US" b="1" dirty="0"/>
              <a:t>Clinical and Practicums</a:t>
            </a:r>
          </a:p>
          <a:p>
            <a:pPr marL="638583" lvl="1" indent="-174159">
              <a:buFont typeface="Arial" panose="020B0604020202020204" pitchFamily="34" charset="0"/>
              <a:buChar char="•"/>
            </a:pPr>
            <a:r>
              <a:rPr lang="en-US" dirty="0"/>
              <a:t>Continue to participate as long as the sites will host</a:t>
            </a:r>
          </a:p>
          <a:p>
            <a:pPr marL="638583" lvl="1" indent="-174159">
              <a:buFont typeface="Arial" panose="020B0604020202020204" pitchFamily="34" charset="0"/>
              <a:buChar char="•"/>
            </a:pPr>
            <a:r>
              <a:rPr lang="en-US" dirty="0"/>
              <a:t>Assure that the safety standards at the site meet state guidelines</a:t>
            </a:r>
          </a:p>
          <a:p>
            <a:pPr marL="638583" lvl="1" indent="-174159">
              <a:buFont typeface="Arial" panose="020B0604020202020204" pitchFamily="34" charset="0"/>
              <a:buChar char="•"/>
            </a:pPr>
            <a:endParaRPr lang="en-US" b="1" dirty="0"/>
          </a:p>
          <a:p>
            <a:pPr marL="174159" indent="-174159">
              <a:buFont typeface="Arial" panose="020B0604020202020204" pitchFamily="34" charset="0"/>
              <a:buChar char="•"/>
            </a:pPr>
            <a:endParaRPr lang="en-US" dirty="0"/>
          </a:p>
          <a:p>
            <a:endParaRPr lang="en-US" dirty="0"/>
          </a:p>
        </p:txBody>
      </p:sp>
      <p:sp>
        <p:nvSpPr>
          <p:cNvPr id="4" name="Slide Number Placeholder 3"/>
          <p:cNvSpPr>
            <a:spLocks noGrp="1"/>
          </p:cNvSpPr>
          <p:nvPr>
            <p:ph type="sldNum" sz="quarter" idx="5"/>
          </p:nvPr>
        </p:nvSpPr>
        <p:spPr/>
        <p:txBody>
          <a:bodyPr/>
          <a:lstStyle/>
          <a:p>
            <a:fld id="{68322CDD-9D6C-4F63-9EC2-648226624108}" type="slidenum">
              <a:rPr lang="en-US" smtClean="0"/>
              <a:t>17</a:t>
            </a:fld>
            <a:endParaRPr lang="en-US" dirty="0"/>
          </a:p>
        </p:txBody>
      </p:sp>
    </p:spTree>
    <p:extLst>
      <p:ext uri="{BB962C8B-B14F-4D97-AF65-F5344CB8AC3E}">
        <p14:creationId xmlns:p14="http://schemas.microsoft.com/office/powerpoint/2010/main" val="65682131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98500" y="4461668"/>
            <a:ext cx="5588000" cy="3930392"/>
          </a:xfrm>
        </p:spPr>
        <p:txBody>
          <a:bodyPr/>
          <a:lstStyle/>
          <a:p>
            <a:r>
              <a:rPr lang="en-US" dirty="0"/>
              <a:t>Original Schedule  </a:t>
            </a:r>
          </a:p>
          <a:p>
            <a:r>
              <a:rPr lang="en-US" dirty="0"/>
              <a:t>82 online courses    </a:t>
            </a:r>
          </a:p>
          <a:p>
            <a:r>
              <a:rPr lang="en-US" dirty="0"/>
              <a:t>223 Live  Courses (Lectures, Labs, Shops, Practicums, Clinicals)</a:t>
            </a:r>
          </a:p>
          <a:p>
            <a:endParaRPr lang="en-US" dirty="0"/>
          </a:p>
          <a:p>
            <a:r>
              <a:rPr lang="en-US" dirty="0"/>
              <a:t>After the transition</a:t>
            </a:r>
          </a:p>
          <a:p>
            <a:r>
              <a:rPr lang="en-US" dirty="0"/>
              <a:t>223 Online </a:t>
            </a:r>
          </a:p>
          <a:p>
            <a:r>
              <a:rPr lang="en-US" dirty="0"/>
              <a:t>84 Live (Essential Hands-On Learning)</a:t>
            </a:r>
          </a:p>
          <a:p>
            <a:endParaRPr lang="en-US" dirty="0"/>
          </a:p>
          <a:p>
            <a:endParaRPr lang="en-US" dirty="0"/>
          </a:p>
          <a:p>
            <a:endParaRPr lang="en-US" dirty="0"/>
          </a:p>
          <a:p>
            <a:r>
              <a:rPr lang="en-US" dirty="0"/>
              <a:t>Online Synchronous (#) representing xx percent. Of the online offerings or (x% of overall offerings.</a:t>
            </a:r>
          </a:p>
          <a:p>
            <a:endParaRPr lang="en-US" dirty="0"/>
          </a:p>
          <a:p>
            <a:endParaRPr lang="en-US" dirty="0"/>
          </a:p>
        </p:txBody>
      </p:sp>
      <p:sp>
        <p:nvSpPr>
          <p:cNvPr id="4" name="Slide Number Placeholder 3"/>
          <p:cNvSpPr>
            <a:spLocks noGrp="1"/>
          </p:cNvSpPr>
          <p:nvPr>
            <p:ph type="sldNum" sz="quarter" idx="5"/>
          </p:nvPr>
        </p:nvSpPr>
        <p:spPr/>
        <p:txBody>
          <a:bodyPr/>
          <a:lstStyle/>
          <a:p>
            <a:fld id="{68322CDD-9D6C-4F63-9EC2-648226624108}" type="slidenum">
              <a:rPr lang="en-US" smtClean="0"/>
              <a:t>18</a:t>
            </a:fld>
            <a:endParaRPr lang="en-US"/>
          </a:p>
        </p:txBody>
      </p:sp>
      <p:graphicFrame>
        <p:nvGraphicFramePr>
          <p:cNvPr id="8" name="Object 7">
            <a:extLst>
              <a:ext uri="{FF2B5EF4-FFF2-40B4-BE49-F238E27FC236}">
                <a16:creationId xmlns:a16="http://schemas.microsoft.com/office/drawing/2014/main" id="{36B1A3A4-D41C-490A-B609-004431DC2D6D}"/>
              </a:ext>
            </a:extLst>
          </p:cNvPr>
          <p:cNvGraphicFramePr>
            <a:graphicFrameLocks noChangeAspect="1"/>
          </p:cNvGraphicFramePr>
          <p:nvPr>
            <p:extLst>
              <p:ext uri="{D42A27DB-BD31-4B8C-83A1-F6EECF244321}">
                <p14:modId xmlns:p14="http://schemas.microsoft.com/office/powerpoint/2010/main" val="1501596745"/>
              </p:ext>
            </p:extLst>
          </p:nvPr>
        </p:nvGraphicFramePr>
        <p:xfrm>
          <a:off x="813300" y="5890468"/>
          <a:ext cx="4656667" cy="331567"/>
        </p:xfrm>
        <a:graphic>
          <a:graphicData uri="http://schemas.openxmlformats.org/presentationml/2006/ole">
            <mc:AlternateContent xmlns:mc="http://schemas.openxmlformats.org/markup-compatibility/2006">
              <mc:Choice xmlns:v="urn:schemas-microsoft-com:vml" Requires="v">
                <p:oleObj spid="_x0000_s2077" name="Worksheet" r:id="rId4" imgW="8124927" imgH="581126" progId="Excel.Sheet.12">
                  <p:embed/>
                </p:oleObj>
              </mc:Choice>
              <mc:Fallback>
                <p:oleObj name="Worksheet" r:id="rId4" imgW="8124927" imgH="581126" progId="Excel.Sheet.12">
                  <p:embed/>
                  <p:pic>
                    <p:nvPicPr>
                      <p:cNvPr id="8" name="Object 7">
                        <a:extLst>
                          <a:ext uri="{FF2B5EF4-FFF2-40B4-BE49-F238E27FC236}">
                            <a16:creationId xmlns:a16="http://schemas.microsoft.com/office/drawing/2014/main" id="{36B1A3A4-D41C-490A-B609-004431DC2D6D}"/>
                          </a:ext>
                        </a:extLst>
                      </p:cNvPr>
                      <p:cNvPicPr/>
                      <p:nvPr/>
                    </p:nvPicPr>
                    <p:blipFill>
                      <a:blip r:embed="rId5"/>
                      <a:stretch>
                        <a:fillRect/>
                      </a:stretch>
                    </p:blipFill>
                    <p:spPr>
                      <a:xfrm>
                        <a:off x="813300" y="5890468"/>
                        <a:ext cx="4656667" cy="331567"/>
                      </a:xfrm>
                      <a:prstGeom prst="rect">
                        <a:avLst/>
                      </a:prstGeom>
                    </p:spPr>
                  </p:pic>
                </p:oleObj>
              </mc:Fallback>
            </mc:AlternateContent>
          </a:graphicData>
        </a:graphic>
      </p:graphicFrame>
    </p:spTree>
    <p:extLst>
      <p:ext uri="{BB962C8B-B14F-4D97-AF65-F5344CB8AC3E}">
        <p14:creationId xmlns:p14="http://schemas.microsoft.com/office/powerpoint/2010/main" val="334552584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98500" y="4461668"/>
            <a:ext cx="5588000" cy="3930392"/>
          </a:xfrm>
        </p:spPr>
        <p:txBody>
          <a:bodyPr/>
          <a:lstStyle/>
          <a:p>
            <a:pPr marL="174159" indent="-174159">
              <a:buFont typeface="Arial" panose="020B0604020202020204" pitchFamily="34" charset="0"/>
              <a:buChar char="•"/>
            </a:pPr>
            <a:r>
              <a:rPr lang="en-US" b="1" dirty="0"/>
              <a:t>Program Delivery</a:t>
            </a:r>
          </a:p>
          <a:p>
            <a:pPr marL="638583" lvl="1" indent="-174159">
              <a:buFont typeface="Arial" panose="020B0604020202020204" pitchFamily="34" charset="0"/>
              <a:buChar char="•"/>
            </a:pPr>
            <a:r>
              <a:rPr lang="en-US" dirty="0"/>
              <a:t>Online programs – 6 programs (26%)</a:t>
            </a:r>
          </a:p>
          <a:p>
            <a:pPr marL="638583" lvl="1" indent="-174159">
              <a:buFont typeface="Arial" panose="020B0604020202020204" pitchFamily="34" charset="0"/>
              <a:buChar char="•"/>
            </a:pPr>
            <a:r>
              <a:rPr lang="en-US" dirty="0"/>
              <a:t>100% online,  599 students</a:t>
            </a:r>
          </a:p>
          <a:p>
            <a:r>
              <a:rPr lang="en-US" dirty="0"/>
              <a:t>Programs with Essential Hands-on Requirements – 17 programs(74%)</a:t>
            </a:r>
          </a:p>
          <a:p>
            <a:r>
              <a:rPr lang="en-US" dirty="0"/>
              <a:t>,  765students</a:t>
            </a:r>
          </a:p>
          <a:p>
            <a:endParaRPr lang="en-US" dirty="0"/>
          </a:p>
          <a:p>
            <a:endParaRPr lang="en-US" dirty="0"/>
          </a:p>
          <a:p>
            <a:r>
              <a:rPr lang="en-US" dirty="0"/>
              <a:t>Of the 1364 students,  estimate that  44% will be  100% online in FA20</a:t>
            </a:r>
          </a:p>
          <a:p>
            <a:r>
              <a:rPr lang="en-US" dirty="0"/>
              <a:t>56% will have a essential hands-on experience</a:t>
            </a:r>
          </a:p>
          <a:p>
            <a:endParaRPr lang="en-US" dirty="0"/>
          </a:p>
        </p:txBody>
      </p:sp>
      <p:sp>
        <p:nvSpPr>
          <p:cNvPr id="4" name="Slide Number Placeholder 3"/>
          <p:cNvSpPr>
            <a:spLocks noGrp="1"/>
          </p:cNvSpPr>
          <p:nvPr>
            <p:ph type="sldNum" sz="quarter" idx="5"/>
          </p:nvPr>
        </p:nvSpPr>
        <p:spPr/>
        <p:txBody>
          <a:bodyPr/>
          <a:lstStyle/>
          <a:p>
            <a:fld id="{68322CDD-9D6C-4F63-9EC2-648226624108}" type="slidenum">
              <a:rPr lang="en-US" smtClean="0"/>
              <a:t>19</a:t>
            </a:fld>
            <a:endParaRPr lang="en-US"/>
          </a:p>
        </p:txBody>
      </p:sp>
    </p:spTree>
    <p:extLst>
      <p:ext uri="{BB962C8B-B14F-4D97-AF65-F5344CB8AC3E}">
        <p14:creationId xmlns:p14="http://schemas.microsoft.com/office/powerpoint/2010/main" val="300242473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KVCC workforce instructors and students are not part of the traditional semester activities and schedule and therefore workforce will work more closely with security for students coming on to campus.</a:t>
            </a:r>
          </a:p>
          <a:p>
            <a:pPr marL="0" indent="0">
              <a:buFont typeface="Arial" panose="020B0604020202020204" pitchFamily="34" charset="0"/>
              <a:buNone/>
            </a:pPr>
            <a:endParaRPr lang="en-US" dirty="0"/>
          </a:p>
          <a:p>
            <a:pPr marL="171450" indent="-171450">
              <a:buFont typeface="Arial" panose="020B0604020202020204" pitchFamily="34" charset="0"/>
              <a:buChar char="•"/>
            </a:pPr>
            <a:r>
              <a:rPr lang="en-US" dirty="0"/>
              <a:t>This will also require workforce to ensure that instructors and students understand KVCC COVID-19 policies.</a:t>
            </a:r>
          </a:p>
          <a:p>
            <a:pPr marL="171450" lvl="0" indent="-171450">
              <a:buFont typeface="Arial" panose="020B0604020202020204" pitchFamily="34" charset="0"/>
              <a:buChar char="•"/>
            </a:pPr>
            <a:r>
              <a:rPr lang="en-US" dirty="0"/>
              <a:t>For students attending live classes an email will be sent in advance of attending their scheduled class with expectations for coming to campus – these requirements will also be available on the workforce webpage</a:t>
            </a:r>
          </a:p>
          <a:p>
            <a:pPr marL="628650" lvl="1" indent="-171450">
              <a:buFont typeface="Arial" panose="020B0604020202020204" pitchFamily="34" charset="0"/>
              <a:buChar char="•"/>
            </a:pPr>
            <a:r>
              <a:rPr lang="en-US" dirty="0"/>
              <a:t>Cloth masks must be worn or a paper mask will be provided upon arrival</a:t>
            </a:r>
          </a:p>
          <a:p>
            <a:pPr marL="742950" lvl="1" indent="-285750">
              <a:buFont typeface="Arial" panose="020B0604020202020204" pitchFamily="34" charset="0"/>
              <a:buChar char="•"/>
            </a:pPr>
            <a:r>
              <a:rPr lang="en-US" dirty="0"/>
              <a:t>Socially distance (6’) when possible</a:t>
            </a:r>
          </a:p>
          <a:p>
            <a:pPr marL="742950" lvl="1" indent="-285750">
              <a:buFont typeface="Arial" panose="020B0604020202020204" pitchFamily="34" charset="0"/>
              <a:buChar char="•"/>
            </a:pPr>
            <a:r>
              <a:rPr lang="en-US" dirty="0"/>
              <a:t>Campus Access Instructions</a:t>
            </a:r>
          </a:p>
          <a:p>
            <a:pPr marL="457200" lvl="1" indent="0">
              <a:buFont typeface="Arial" panose="020B0604020202020204" pitchFamily="34" charset="0"/>
              <a:buNone/>
            </a:pPr>
            <a:endParaRPr lang="en-US" dirty="0"/>
          </a:p>
          <a:p>
            <a:pPr marL="285750" lvl="0" indent="-285750">
              <a:buFont typeface="Arial" panose="020B0604020202020204" pitchFamily="34" charset="0"/>
              <a:buChar char="•"/>
            </a:pPr>
            <a:r>
              <a:rPr lang="en-US" dirty="0"/>
              <a:t>Instructions on accessing campus</a:t>
            </a:r>
          </a:p>
          <a:p>
            <a:pPr marL="742950" lvl="1" indent="-285750">
              <a:buFont typeface="Arial" panose="020B0604020202020204" pitchFamily="34" charset="0"/>
              <a:buChar char="•"/>
            </a:pPr>
            <a:r>
              <a:rPr lang="en-US" dirty="0"/>
              <a:t>If no cell phone capability, students can use the KVCC Campus Access Form submitted 24 hours in advance of attendance</a:t>
            </a:r>
          </a:p>
          <a:p>
            <a:pPr marL="285750" lvl="0" indent="-285750">
              <a:buFont typeface="Arial" panose="020B0604020202020204" pitchFamily="34" charset="0"/>
              <a:buChar char="•"/>
            </a:pPr>
            <a:endParaRPr lang="en-US" dirty="0"/>
          </a:p>
          <a:p>
            <a:pPr marL="285750" lvl="0" indent="-285750">
              <a:buFont typeface="Arial" panose="020B0604020202020204" pitchFamily="34" charset="0"/>
              <a:buChar char="•"/>
            </a:pPr>
            <a:r>
              <a:rPr lang="en-US" dirty="0"/>
              <a:t>Labs/Classes	</a:t>
            </a:r>
          </a:p>
          <a:p>
            <a:pPr marL="742950" lvl="1" indent="-285750">
              <a:buFont typeface="Arial" panose="020B0604020202020204" pitchFamily="34" charset="0"/>
              <a:buChar char="•"/>
            </a:pPr>
            <a:r>
              <a:rPr lang="en-US" dirty="0"/>
              <a:t>Class registration will be limited based on classroom size and social distancing guidelines</a:t>
            </a:r>
          </a:p>
          <a:p>
            <a:pPr marL="742950" lvl="1" indent="-285750">
              <a:buFont typeface="Arial" panose="020B0604020202020204" pitchFamily="34" charset="0"/>
              <a:buChar char="•"/>
            </a:pPr>
            <a:r>
              <a:rPr lang="en-US" dirty="0"/>
              <a:t>Each lab/classroom will be stocked with hand sanitizer, sanitizing wipes, masks and other necessary PPE</a:t>
            </a:r>
          </a:p>
          <a:p>
            <a:pPr marL="742950" lvl="1" indent="-285750">
              <a:buFont typeface="Arial" panose="020B0604020202020204" pitchFamily="34" charset="0"/>
              <a:buChar char="•"/>
            </a:pPr>
            <a:r>
              <a:rPr lang="en-US" dirty="0"/>
              <a:t>When possible each student will have their own equipment and supplies which will be disinfected after each class use</a:t>
            </a:r>
          </a:p>
          <a:p>
            <a:pPr marL="742950" lvl="1" indent="-285750">
              <a:buFont typeface="Arial" panose="020B0604020202020204" pitchFamily="34" charset="0"/>
              <a:buChar char="•"/>
            </a:pPr>
            <a:r>
              <a:rPr lang="en-US" dirty="0"/>
              <a:t>Shared equipment and supplies will be wiped down between uses</a:t>
            </a:r>
          </a:p>
          <a:p>
            <a:pPr marL="285750" lvl="0" indent="-285750">
              <a:buFont typeface="Arial" panose="020B0604020202020204" pitchFamily="34" charset="0"/>
              <a:buChar char="•"/>
            </a:pPr>
            <a:endParaRPr lang="en-US" dirty="0"/>
          </a:p>
          <a:p>
            <a:pPr marL="285750" lvl="0" indent="-285750">
              <a:buFont typeface="Arial" panose="020B0604020202020204" pitchFamily="34" charset="0"/>
              <a:buChar char="•"/>
            </a:pPr>
            <a:r>
              <a:rPr lang="en-US" dirty="0"/>
              <a:t>Online students may have textbooks or materials that need to picked up – students will be able to pick them up curbside during scheduled times from King Hall.</a:t>
            </a:r>
          </a:p>
          <a:p>
            <a:pPr marL="742950" lvl="1" indent="-285750">
              <a:buFont typeface="Arial" panose="020B0604020202020204" pitchFamily="34" charset="0"/>
              <a:buChar char="•"/>
            </a:pPr>
            <a:endParaRPr lang="en-US" dirty="0"/>
          </a:p>
          <a:p>
            <a:pPr marL="285750" lvl="0" indent="-285750">
              <a:buFont typeface="Arial" panose="020B0604020202020204" pitchFamily="34" charset="0"/>
              <a:buChar char="•"/>
            </a:pPr>
            <a:endParaRPr lang="en-US" dirty="0"/>
          </a:p>
          <a:p>
            <a:endParaRPr lang="en-US" dirty="0"/>
          </a:p>
          <a:p>
            <a:endParaRPr lang="en-US" dirty="0"/>
          </a:p>
        </p:txBody>
      </p:sp>
      <p:sp>
        <p:nvSpPr>
          <p:cNvPr id="4" name="Slide Number Placeholder 3"/>
          <p:cNvSpPr>
            <a:spLocks noGrp="1"/>
          </p:cNvSpPr>
          <p:nvPr>
            <p:ph type="sldNum" sz="quarter" idx="5"/>
          </p:nvPr>
        </p:nvSpPr>
        <p:spPr/>
        <p:txBody>
          <a:bodyPr/>
          <a:lstStyle/>
          <a:p>
            <a:fld id="{68322CDD-9D6C-4F63-9EC2-648226624108}" type="slidenum">
              <a:rPr lang="en-US" smtClean="0"/>
              <a:t>20</a:t>
            </a:fld>
            <a:endParaRPr lang="en-US"/>
          </a:p>
        </p:txBody>
      </p:sp>
    </p:spTree>
    <p:extLst>
      <p:ext uri="{BB962C8B-B14F-4D97-AF65-F5344CB8AC3E}">
        <p14:creationId xmlns:p14="http://schemas.microsoft.com/office/powerpoint/2010/main" val="162220984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85750" lvl="0" indent="-285750">
              <a:buFont typeface="Arial" panose="020B0604020202020204" pitchFamily="34" charset="0"/>
              <a:buChar char="•"/>
            </a:pPr>
            <a:r>
              <a:rPr lang="en-US" dirty="0"/>
              <a:t>23 offerings in total – 61% live, 22% online, 17% hybrid</a:t>
            </a:r>
          </a:p>
          <a:p>
            <a:pPr marL="285750" lvl="0" indent="-285750">
              <a:buFont typeface="Arial" panose="020B0604020202020204" pitchFamily="34" charset="0"/>
              <a:buChar char="•"/>
            </a:pPr>
            <a:r>
              <a:rPr lang="en-US" dirty="0"/>
              <a:t>Live Classes include</a:t>
            </a:r>
          </a:p>
          <a:p>
            <a:pPr marL="742950" lvl="1" indent="-285750">
              <a:buFont typeface="Arial" panose="020B0604020202020204" pitchFamily="34" charset="0"/>
              <a:buChar char="•"/>
            </a:pPr>
            <a:r>
              <a:rPr lang="en-US" dirty="0"/>
              <a:t>BLS HCP CPR, Heat Pump, EPA608, All welding offerings</a:t>
            </a:r>
          </a:p>
          <a:p>
            <a:pPr marL="285750" lvl="0" indent="-285750">
              <a:buFont typeface="Arial" panose="020B0604020202020204" pitchFamily="34" charset="0"/>
              <a:buChar char="•"/>
            </a:pPr>
            <a:r>
              <a:rPr lang="en-US" dirty="0"/>
              <a:t>Hybrid Classes Include</a:t>
            </a:r>
          </a:p>
          <a:p>
            <a:pPr marL="742950" lvl="1" indent="-285750">
              <a:buFont typeface="Arial" panose="020B0604020202020204" pitchFamily="34" charset="0"/>
              <a:buChar char="•"/>
            </a:pPr>
            <a:r>
              <a:rPr lang="en-US" dirty="0"/>
              <a:t>3D Print, EMT, CNA, Heavy Equipment</a:t>
            </a:r>
          </a:p>
          <a:p>
            <a:pPr marL="285750" lvl="0" indent="-285750">
              <a:buFont typeface="Arial" panose="020B0604020202020204" pitchFamily="34" charset="0"/>
              <a:buChar char="•"/>
            </a:pPr>
            <a:r>
              <a:rPr lang="en-US" dirty="0"/>
              <a:t>Fully online</a:t>
            </a:r>
          </a:p>
          <a:p>
            <a:pPr marL="742950" lvl="1" indent="-285750">
              <a:buFont typeface="Arial" panose="020B0604020202020204" pitchFamily="34" charset="0"/>
              <a:buChar char="•"/>
            </a:pPr>
            <a:r>
              <a:rPr lang="en-US" dirty="0"/>
              <a:t>STEAM, NEC, Solar, HPB</a:t>
            </a:r>
          </a:p>
          <a:p>
            <a:endParaRPr lang="en-US" dirty="0"/>
          </a:p>
        </p:txBody>
      </p:sp>
      <p:sp>
        <p:nvSpPr>
          <p:cNvPr id="4" name="Slide Number Placeholder 3"/>
          <p:cNvSpPr>
            <a:spLocks noGrp="1"/>
          </p:cNvSpPr>
          <p:nvPr>
            <p:ph type="sldNum" sz="quarter" idx="5"/>
          </p:nvPr>
        </p:nvSpPr>
        <p:spPr/>
        <p:txBody>
          <a:bodyPr/>
          <a:lstStyle/>
          <a:p>
            <a:fld id="{68322CDD-9D6C-4F63-9EC2-648226624108}" type="slidenum">
              <a:rPr lang="en-US" smtClean="0"/>
              <a:t>21</a:t>
            </a:fld>
            <a:endParaRPr lang="en-US"/>
          </a:p>
        </p:txBody>
      </p:sp>
    </p:spTree>
    <p:extLst>
      <p:ext uri="{BB962C8B-B14F-4D97-AF65-F5344CB8AC3E}">
        <p14:creationId xmlns:p14="http://schemas.microsoft.com/office/powerpoint/2010/main" val="312525951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8322CDD-9D6C-4F63-9EC2-648226624108}" type="slidenum">
              <a:rPr lang="en-US" smtClean="0"/>
              <a:t>3</a:t>
            </a:fld>
            <a:endParaRPr lang="en-US"/>
          </a:p>
        </p:txBody>
      </p:sp>
    </p:spTree>
    <p:extLst>
      <p:ext uri="{BB962C8B-B14F-4D97-AF65-F5344CB8AC3E}">
        <p14:creationId xmlns:p14="http://schemas.microsoft.com/office/powerpoint/2010/main" val="199225784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68322CDD-9D6C-4F63-9EC2-648226624108}" type="slidenum">
              <a:rPr lang="en-US" smtClean="0"/>
              <a:t>22</a:t>
            </a:fld>
            <a:endParaRPr lang="en-US"/>
          </a:p>
        </p:txBody>
      </p:sp>
    </p:spTree>
    <p:extLst>
      <p:ext uri="{BB962C8B-B14F-4D97-AF65-F5344CB8AC3E}">
        <p14:creationId xmlns:p14="http://schemas.microsoft.com/office/powerpoint/2010/main" val="224660239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1. Thanks to President Hopper and to all of you…</a:t>
            </a:r>
          </a:p>
          <a:p>
            <a:endParaRPr lang="en-US" dirty="0"/>
          </a:p>
          <a:p>
            <a:r>
              <a:rPr lang="en-US" dirty="0"/>
              <a:t>2. Two notes: because all our presentations are long and detailed, this will be a broad overview, so please feel free to ask ?s throughout for clarity, items omitted</a:t>
            </a:r>
          </a:p>
          <a:p>
            <a:r>
              <a:rPr lang="en-US" dirty="0"/>
              <a:t>Also, I’d be happy to share one or both of these documents</a:t>
            </a:r>
          </a:p>
          <a:p>
            <a:endParaRPr lang="en-US" dirty="0"/>
          </a:p>
          <a:p>
            <a:endParaRPr lang="en-US" dirty="0"/>
          </a:p>
          <a:p>
            <a:r>
              <a:rPr lang="en-US" dirty="0"/>
              <a:t>1. Silver lining = not alone, wealth of resources to consult</a:t>
            </a:r>
          </a:p>
          <a:p>
            <a:r>
              <a:rPr lang="en-US" dirty="0"/>
              <a:t>2. Review list, highlight </a:t>
            </a:r>
            <a:r>
              <a:rPr lang="en-US" dirty="0" err="1"/>
              <a:t>MaineGeneral</a:t>
            </a:r>
            <a:endParaRPr lang="en-US" dirty="0"/>
          </a:p>
        </p:txBody>
      </p:sp>
      <p:sp>
        <p:nvSpPr>
          <p:cNvPr id="4" name="Slide Number Placeholder 3"/>
          <p:cNvSpPr>
            <a:spLocks noGrp="1"/>
          </p:cNvSpPr>
          <p:nvPr>
            <p:ph type="sldNum" sz="quarter" idx="5"/>
          </p:nvPr>
        </p:nvSpPr>
        <p:spPr/>
        <p:txBody>
          <a:bodyPr/>
          <a:lstStyle/>
          <a:p>
            <a:fld id="{68322CDD-9D6C-4F63-9EC2-648226624108}" type="slidenum">
              <a:rPr lang="en-US" smtClean="0"/>
              <a:t>4</a:t>
            </a:fld>
            <a:endParaRPr lang="en-US"/>
          </a:p>
        </p:txBody>
      </p:sp>
    </p:spTree>
    <p:extLst>
      <p:ext uri="{BB962C8B-B14F-4D97-AF65-F5344CB8AC3E}">
        <p14:creationId xmlns:p14="http://schemas.microsoft.com/office/powerpoint/2010/main" val="6720132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228600">
              <a:buAutoNum type="arabicPeriod"/>
            </a:pPr>
            <a:r>
              <a:rPr lang="en-US" dirty="0"/>
              <a:t>Here are some of the schools whose planning informed our own..</a:t>
            </a:r>
          </a:p>
          <a:p>
            <a:pPr marL="228600" indent="-228600">
              <a:buAutoNum type="arabicPeriod"/>
            </a:pPr>
            <a:endParaRPr lang="en-US" dirty="0"/>
          </a:p>
          <a:p>
            <a:pPr marL="228600" indent="-228600">
              <a:buAutoNum type="arabicPeriod"/>
            </a:pPr>
            <a:r>
              <a:rPr lang="en-US" dirty="0"/>
              <a:t>Up and including the MCCS and our sister Colleges</a:t>
            </a:r>
          </a:p>
        </p:txBody>
      </p:sp>
      <p:sp>
        <p:nvSpPr>
          <p:cNvPr id="4" name="Slide Number Placeholder 3"/>
          <p:cNvSpPr>
            <a:spLocks noGrp="1"/>
          </p:cNvSpPr>
          <p:nvPr>
            <p:ph type="sldNum" sz="quarter" idx="5"/>
          </p:nvPr>
        </p:nvSpPr>
        <p:spPr/>
        <p:txBody>
          <a:bodyPr/>
          <a:lstStyle/>
          <a:p>
            <a:fld id="{68322CDD-9D6C-4F63-9EC2-648226624108}" type="slidenum">
              <a:rPr lang="en-US" smtClean="0"/>
              <a:t>5</a:t>
            </a:fld>
            <a:endParaRPr lang="en-US"/>
          </a:p>
        </p:txBody>
      </p:sp>
    </p:spTree>
    <p:extLst>
      <p:ext uri="{BB962C8B-B14F-4D97-AF65-F5344CB8AC3E}">
        <p14:creationId xmlns:p14="http://schemas.microsoft.com/office/powerpoint/2010/main" val="139706851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228600">
              <a:buAutoNum type="arabicPeriod"/>
            </a:pPr>
            <a:endParaRPr lang="en-US" dirty="0"/>
          </a:p>
        </p:txBody>
      </p:sp>
      <p:sp>
        <p:nvSpPr>
          <p:cNvPr id="4" name="Slide Number Placeholder 3"/>
          <p:cNvSpPr>
            <a:spLocks noGrp="1"/>
          </p:cNvSpPr>
          <p:nvPr>
            <p:ph type="sldNum" sz="quarter" idx="5"/>
          </p:nvPr>
        </p:nvSpPr>
        <p:spPr/>
        <p:txBody>
          <a:bodyPr/>
          <a:lstStyle/>
          <a:p>
            <a:fld id="{68322CDD-9D6C-4F63-9EC2-648226624108}" type="slidenum">
              <a:rPr lang="en-US" smtClean="0"/>
              <a:t>6</a:t>
            </a:fld>
            <a:endParaRPr lang="en-US"/>
          </a:p>
        </p:txBody>
      </p:sp>
    </p:spTree>
    <p:extLst>
      <p:ext uri="{BB962C8B-B14F-4D97-AF65-F5344CB8AC3E}">
        <p14:creationId xmlns:p14="http://schemas.microsoft.com/office/powerpoint/2010/main" val="248082858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228600">
              <a:buAutoNum type="arabicPeriod"/>
            </a:pPr>
            <a:r>
              <a:rPr lang="en-US" dirty="0"/>
              <a:t>We realized there would be steps between March and September; transition not a light switch, but a faucet</a:t>
            </a:r>
          </a:p>
          <a:p>
            <a:pPr marL="228600" indent="-228600">
              <a:buAutoNum type="arabicPeriod"/>
            </a:pPr>
            <a:r>
              <a:rPr lang="en-US" dirty="0"/>
              <a:t>We also wanted a written, measured way forward, based on specific triggers in Maine and beyond,</a:t>
            </a:r>
          </a:p>
          <a:p>
            <a:pPr marL="228600" indent="-228600">
              <a:buAutoNum type="arabicPeriod"/>
            </a:pPr>
            <a:r>
              <a:rPr lang="en-US" dirty="0"/>
              <a:t>And also a way backwards, as needed ;“orderly retreat”</a:t>
            </a:r>
          </a:p>
          <a:p>
            <a:pPr marL="228600" indent="-228600">
              <a:buAutoNum type="arabicPeriod"/>
            </a:pPr>
            <a:r>
              <a:rPr lang="en-US" dirty="0"/>
              <a:t>We’re at Phase 2</a:t>
            </a:r>
          </a:p>
        </p:txBody>
      </p:sp>
      <p:sp>
        <p:nvSpPr>
          <p:cNvPr id="4" name="Slide Number Placeholder 3"/>
          <p:cNvSpPr>
            <a:spLocks noGrp="1"/>
          </p:cNvSpPr>
          <p:nvPr>
            <p:ph type="sldNum" sz="quarter" idx="5"/>
          </p:nvPr>
        </p:nvSpPr>
        <p:spPr/>
        <p:txBody>
          <a:bodyPr/>
          <a:lstStyle/>
          <a:p>
            <a:fld id="{68322CDD-9D6C-4F63-9EC2-648226624108}" type="slidenum">
              <a:rPr lang="en-US" smtClean="0"/>
              <a:t>7</a:t>
            </a:fld>
            <a:endParaRPr lang="en-US"/>
          </a:p>
        </p:txBody>
      </p:sp>
    </p:spTree>
    <p:extLst>
      <p:ext uri="{BB962C8B-B14F-4D97-AF65-F5344CB8AC3E}">
        <p14:creationId xmlns:p14="http://schemas.microsoft.com/office/powerpoint/2010/main" val="391944022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1. Pages and pages of this…</a:t>
            </a:r>
          </a:p>
        </p:txBody>
      </p:sp>
      <p:sp>
        <p:nvSpPr>
          <p:cNvPr id="4" name="Slide Number Placeholder 3"/>
          <p:cNvSpPr>
            <a:spLocks noGrp="1"/>
          </p:cNvSpPr>
          <p:nvPr>
            <p:ph type="sldNum" sz="quarter" idx="5"/>
          </p:nvPr>
        </p:nvSpPr>
        <p:spPr/>
        <p:txBody>
          <a:bodyPr/>
          <a:lstStyle/>
          <a:p>
            <a:fld id="{68322CDD-9D6C-4F63-9EC2-648226624108}" type="slidenum">
              <a:rPr lang="en-US" smtClean="0"/>
              <a:t>8</a:t>
            </a:fld>
            <a:endParaRPr lang="en-US"/>
          </a:p>
        </p:txBody>
      </p:sp>
    </p:spTree>
    <p:extLst>
      <p:ext uri="{BB962C8B-B14F-4D97-AF65-F5344CB8AC3E}">
        <p14:creationId xmlns:p14="http://schemas.microsoft.com/office/powerpoint/2010/main" val="77373586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228600">
              <a:buAutoNum type="arabicPeriod"/>
            </a:pPr>
            <a:r>
              <a:rPr lang="en-US" dirty="0"/>
              <a:t>Next, a table…</a:t>
            </a:r>
          </a:p>
          <a:p>
            <a:pPr marL="228600" indent="-228600">
              <a:buAutoNum type="arabicPeriod"/>
            </a:pPr>
            <a:r>
              <a:rPr lang="en-US" dirty="0"/>
              <a:t>Includes initial contact tracing activities to make immediate decisions/take immediate actions &amp; support the DHHS</a:t>
            </a:r>
          </a:p>
        </p:txBody>
      </p:sp>
      <p:sp>
        <p:nvSpPr>
          <p:cNvPr id="4" name="Slide Number Placeholder 3"/>
          <p:cNvSpPr>
            <a:spLocks noGrp="1"/>
          </p:cNvSpPr>
          <p:nvPr>
            <p:ph type="sldNum" sz="quarter" idx="5"/>
          </p:nvPr>
        </p:nvSpPr>
        <p:spPr/>
        <p:txBody>
          <a:bodyPr/>
          <a:lstStyle/>
          <a:p>
            <a:fld id="{68322CDD-9D6C-4F63-9EC2-648226624108}" type="slidenum">
              <a:rPr lang="en-US" smtClean="0"/>
              <a:t>9</a:t>
            </a:fld>
            <a:endParaRPr lang="en-US"/>
          </a:p>
        </p:txBody>
      </p:sp>
    </p:spTree>
    <p:extLst>
      <p:ext uri="{BB962C8B-B14F-4D97-AF65-F5344CB8AC3E}">
        <p14:creationId xmlns:p14="http://schemas.microsoft.com/office/powerpoint/2010/main" val="50085037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228600">
              <a:buAutoNum type="arabicPeriod"/>
            </a:pPr>
            <a:r>
              <a:rPr lang="en-US" dirty="0"/>
              <a:t>Accommodations details are found in our departmental plans</a:t>
            </a:r>
          </a:p>
          <a:p>
            <a:pPr marL="228600" indent="-228600">
              <a:buAutoNum type="arabicPeriod"/>
            </a:pPr>
            <a:r>
              <a:rPr lang="en-US" dirty="0"/>
              <a:t>IT Example</a:t>
            </a:r>
          </a:p>
          <a:p>
            <a:pPr marL="228600" indent="-228600">
              <a:buAutoNum type="arabicPeriod"/>
            </a:pPr>
            <a:r>
              <a:rPr lang="en-US" sz="1200" dirty="0"/>
              <a:t>Over 100 cameras on both campuses</a:t>
            </a:r>
          </a:p>
          <a:p>
            <a:pPr marL="228600" indent="-228600">
              <a:buAutoNum type="arabicPeriod"/>
            </a:pPr>
            <a:r>
              <a:rPr lang="en-US" sz="1200" dirty="0"/>
              <a:t>All external doors control by central card-access system [single ingress]to assist with access control and contact tracing</a:t>
            </a:r>
          </a:p>
          <a:p>
            <a:pPr marL="228600" indent="-228600">
              <a:buAutoNum type="arabicPeriod"/>
            </a:pPr>
            <a:endParaRPr lang="en-US" dirty="0"/>
          </a:p>
        </p:txBody>
      </p:sp>
      <p:sp>
        <p:nvSpPr>
          <p:cNvPr id="4" name="Slide Number Placeholder 3"/>
          <p:cNvSpPr>
            <a:spLocks noGrp="1"/>
          </p:cNvSpPr>
          <p:nvPr>
            <p:ph type="sldNum" sz="quarter" idx="5"/>
          </p:nvPr>
        </p:nvSpPr>
        <p:spPr/>
        <p:txBody>
          <a:bodyPr/>
          <a:lstStyle/>
          <a:p>
            <a:fld id="{68322CDD-9D6C-4F63-9EC2-648226624108}" type="slidenum">
              <a:rPr lang="en-US" smtClean="0"/>
              <a:t>10</a:t>
            </a:fld>
            <a:endParaRPr lang="en-US"/>
          </a:p>
        </p:txBody>
      </p:sp>
    </p:spTree>
    <p:extLst>
      <p:ext uri="{BB962C8B-B14F-4D97-AF65-F5344CB8AC3E}">
        <p14:creationId xmlns:p14="http://schemas.microsoft.com/office/powerpoint/2010/main" val="3486602245"/>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066800" y="2606040"/>
            <a:ext cx="10058400" cy="2743200"/>
          </a:xfrm>
        </p:spPr>
        <p:txBody>
          <a:bodyPr anchor="b">
            <a:normAutofit/>
          </a:bodyPr>
          <a:lstStyle>
            <a:lvl1pPr algn="l">
              <a:lnSpc>
                <a:spcPct val="80000"/>
              </a:lnSpc>
              <a:defRPr sz="6800">
                <a:solidFill>
                  <a:schemeClr val="tx1"/>
                </a:solidFill>
                <a:effectLst>
                  <a:outerShdw blurRad="38100" dist="25400" dir="18900000" algn="bl" rotWithShape="0">
                    <a:schemeClr val="bg1">
                      <a:alpha val="80000"/>
                    </a:schemeClr>
                  </a:outerShdw>
                </a:effectLst>
              </a:defRPr>
            </a:lvl1pPr>
          </a:lstStyle>
          <a:p>
            <a:r>
              <a:rPr lang="en-US"/>
              <a:t>Click to edit Master title style</a:t>
            </a:r>
            <a:endParaRPr lang="en-US" dirty="0"/>
          </a:p>
        </p:txBody>
      </p:sp>
      <p:sp>
        <p:nvSpPr>
          <p:cNvPr id="3" name="Subtitle 2"/>
          <p:cNvSpPr>
            <a:spLocks noGrp="1"/>
          </p:cNvSpPr>
          <p:nvPr>
            <p:ph type="subTitle" idx="1"/>
          </p:nvPr>
        </p:nvSpPr>
        <p:spPr>
          <a:xfrm>
            <a:off x="1066800" y="5360437"/>
            <a:ext cx="10058400" cy="365760"/>
          </a:xfrm>
        </p:spPr>
        <p:txBody>
          <a:bodyPr>
            <a:normAutofit/>
          </a:bodyPr>
          <a:lstStyle>
            <a:lvl1pPr marL="0" indent="0" algn="l">
              <a:spcBef>
                <a:spcPts val="0"/>
              </a:spcBef>
              <a:buNone/>
              <a:defRPr sz="2000" b="1" cap="all" baseline="0">
                <a:solidFill>
                  <a:schemeClr val="accent1">
                    <a:lumMod val="75000"/>
                  </a:schemeClr>
                </a:solidFill>
                <a:effectLs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8" name="Rectangle 7"/>
          <p:cNvSpPr/>
          <p:nvPr userDrawn="1"/>
        </p:nvSpPr>
        <p:spPr>
          <a:xfrm>
            <a:off x="0" y="5888736"/>
            <a:ext cx="12192000" cy="109728"/>
          </a:xfrm>
          <a:prstGeom prst="rect">
            <a:avLst/>
          </a:prstGeom>
          <a:ln>
            <a:noFill/>
          </a:ln>
          <a:effectLst>
            <a:outerShdw blurRad="25400" dist="25400" dir="5400000" algn="t" rotWithShape="0">
              <a:schemeClr val="bg1">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7988627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p:cNvSpPr>
            <a:spLocks noGrp="1"/>
          </p:cNvSpPr>
          <p:nvPr>
            <p:ph type="ftr" sz="quarter" idx="11"/>
          </p:nvPr>
        </p:nvSpPr>
        <p:spPr/>
        <p:txBody>
          <a:bodyPr/>
          <a:lstStyle/>
          <a:p>
            <a:r>
              <a:rPr lang="en-US" dirty="0"/>
              <a:t>Add a footer</a:t>
            </a:r>
          </a:p>
        </p:txBody>
      </p:sp>
      <p:sp>
        <p:nvSpPr>
          <p:cNvPr id="4" name="Date Placeholder 3"/>
          <p:cNvSpPr>
            <a:spLocks noGrp="1"/>
          </p:cNvSpPr>
          <p:nvPr>
            <p:ph type="dt" sz="half" idx="10"/>
          </p:nvPr>
        </p:nvSpPr>
        <p:spPr/>
        <p:txBody>
          <a:bodyPr/>
          <a:lstStyle/>
          <a:p>
            <a:fld id="{C9872EE9-AF66-483C-961F-59B9F002993E}" type="datetime1">
              <a:rPr lang="en-US" smtClean="0"/>
              <a:pPr/>
              <a:t>7/24/2020</a:t>
            </a:fld>
            <a:endParaRPr lang="en-US" dirty="0"/>
          </a:p>
        </p:txBody>
      </p:sp>
      <p:sp>
        <p:nvSpPr>
          <p:cNvPr id="6" name="Slide Number Placeholder 5"/>
          <p:cNvSpPr>
            <a:spLocks noGrp="1"/>
          </p:cNvSpPr>
          <p:nvPr>
            <p:ph type="sldNum" sz="quarter" idx="12"/>
          </p:nvPr>
        </p:nvSpPr>
        <p:spPr/>
        <p:txBody>
          <a:bodyPr/>
          <a:lstStyle/>
          <a:p>
            <a:fld id="{E31375A4-56A4-47D6-9801-1991572033F7}" type="slidenum">
              <a:rPr lang="en-US" smtClean="0"/>
              <a:t>‹#›</a:t>
            </a:fld>
            <a:endParaRPr lang="en-US"/>
          </a:p>
        </p:txBody>
      </p:sp>
    </p:spTree>
    <p:extLst>
      <p:ext uri="{BB962C8B-B14F-4D97-AF65-F5344CB8AC3E}">
        <p14:creationId xmlns:p14="http://schemas.microsoft.com/office/powerpoint/2010/main" val="24771542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525000" y="382230"/>
            <a:ext cx="1371600" cy="5561369"/>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1295400" y="382230"/>
            <a:ext cx="7863840" cy="556137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p:cNvSpPr>
            <a:spLocks noGrp="1"/>
          </p:cNvSpPr>
          <p:nvPr>
            <p:ph type="ftr" sz="quarter" idx="11"/>
          </p:nvPr>
        </p:nvSpPr>
        <p:spPr/>
        <p:txBody>
          <a:bodyPr/>
          <a:lstStyle/>
          <a:p>
            <a:r>
              <a:rPr lang="en-US" dirty="0"/>
              <a:t>Add a footer</a:t>
            </a:r>
          </a:p>
        </p:txBody>
      </p:sp>
      <p:sp>
        <p:nvSpPr>
          <p:cNvPr id="4" name="Date Placeholder 3"/>
          <p:cNvSpPr>
            <a:spLocks noGrp="1"/>
          </p:cNvSpPr>
          <p:nvPr>
            <p:ph type="dt" sz="half" idx="10"/>
          </p:nvPr>
        </p:nvSpPr>
        <p:spPr/>
        <p:txBody>
          <a:bodyPr/>
          <a:lstStyle/>
          <a:p>
            <a:fld id="{C7BEAFD5-7FA3-40FB-875B-457FB46B25A4}" type="datetime1">
              <a:rPr lang="en-US" smtClean="0"/>
              <a:pPr/>
              <a:t>7/24/2020</a:t>
            </a:fld>
            <a:endParaRPr lang="en-US" dirty="0"/>
          </a:p>
        </p:txBody>
      </p:sp>
      <p:sp>
        <p:nvSpPr>
          <p:cNvPr id="6" name="Slide Number Placeholder 5"/>
          <p:cNvSpPr>
            <a:spLocks noGrp="1"/>
          </p:cNvSpPr>
          <p:nvPr>
            <p:ph type="sldNum" sz="quarter" idx="12"/>
          </p:nvPr>
        </p:nvSpPr>
        <p:spPr/>
        <p:txBody>
          <a:bodyPr/>
          <a:lstStyle/>
          <a:p>
            <a:fld id="{E31375A4-56A4-47D6-9801-1991572033F7}" type="slidenum">
              <a:rPr lang="en-US" smtClean="0"/>
              <a:t>‹#›</a:t>
            </a:fld>
            <a:endParaRPr lang="en-US"/>
          </a:p>
        </p:txBody>
      </p:sp>
    </p:spTree>
    <p:extLst>
      <p:ext uri="{BB962C8B-B14F-4D97-AF65-F5344CB8AC3E}">
        <p14:creationId xmlns:p14="http://schemas.microsoft.com/office/powerpoint/2010/main" val="25246350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p:cNvSpPr>
            <a:spLocks noGrp="1"/>
          </p:cNvSpPr>
          <p:nvPr>
            <p:ph type="ftr" sz="quarter" idx="11"/>
          </p:nvPr>
        </p:nvSpPr>
        <p:spPr/>
        <p:txBody>
          <a:bodyPr/>
          <a:lstStyle/>
          <a:p>
            <a:r>
              <a:rPr lang="en-US" dirty="0"/>
              <a:t>Add a footer</a:t>
            </a:r>
          </a:p>
        </p:txBody>
      </p:sp>
      <p:sp>
        <p:nvSpPr>
          <p:cNvPr id="4" name="Date Placeholder 3"/>
          <p:cNvSpPr>
            <a:spLocks noGrp="1"/>
          </p:cNvSpPr>
          <p:nvPr>
            <p:ph type="dt" sz="half" idx="10"/>
          </p:nvPr>
        </p:nvSpPr>
        <p:spPr/>
        <p:txBody>
          <a:bodyPr/>
          <a:lstStyle/>
          <a:p>
            <a:fld id="{89AD63E2-E931-4653-BB33-A910E07D11B2}" type="datetime1">
              <a:rPr lang="en-US" smtClean="0"/>
              <a:pPr/>
              <a:t>7/24/2020</a:t>
            </a:fld>
            <a:endParaRPr lang="en-US" dirty="0"/>
          </a:p>
        </p:txBody>
      </p:sp>
      <p:sp>
        <p:nvSpPr>
          <p:cNvPr id="6" name="Slide Number Placeholder 5"/>
          <p:cNvSpPr>
            <a:spLocks noGrp="1"/>
          </p:cNvSpPr>
          <p:nvPr>
            <p:ph type="sldNum" sz="quarter" idx="12"/>
          </p:nvPr>
        </p:nvSpPr>
        <p:spPr/>
        <p:txBody>
          <a:bodyPr/>
          <a:lstStyle/>
          <a:p>
            <a:fld id="{E31375A4-56A4-47D6-9801-1991572033F7}" type="slidenum">
              <a:rPr lang="en-US" smtClean="0"/>
              <a:t>‹#›</a:t>
            </a:fld>
            <a:endParaRPr lang="en-US"/>
          </a:p>
        </p:txBody>
      </p:sp>
    </p:spTree>
    <p:extLst>
      <p:ext uri="{BB962C8B-B14F-4D97-AF65-F5344CB8AC3E}">
        <p14:creationId xmlns:p14="http://schemas.microsoft.com/office/powerpoint/2010/main" val="31124441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066800" y="1565829"/>
            <a:ext cx="5943600" cy="4114800"/>
          </a:xfrm>
        </p:spPr>
        <p:txBody>
          <a:bodyPr anchor="b">
            <a:normAutofit/>
          </a:bodyPr>
          <a:lstStyle>
            <a:lvl1pPr>
              <a:lnSpc>
                <a:spcPct val="80000"/>
              </a:lnSpc>
              <a:defRPr sz="5400">
                <a:effectLst>
                  <a:outerShdw blurRad="38100" dist="25400" dir="18900000" algn="bl" rotWithShape="0">
                    <a:schemeClr val="bg1">
                      <a:alpha val="80000"/>
                    </a:schemeClr>
                  </a:outerShdw>
                </a:effectLst>
              </a:defRPr>
            </a:lvl1pPr>
          </a:lstStyle>
          <a:p>
            <a:r>
              <a:rPr lang="en-US"/>
              <a:t>Click to edit Master title style</a:t>
            </a:r>
            <a:endParaRPr lang="en-US" dirty="0"/>
          </a:p>
        </p:txBody>
      </p:sp>
      <p:sp>
        <p:nvSpPr>
          <p:cNvPr id="3" name="Text Placeholder 2"/>
          <p:cNvSpPr>
            <a:spLocks noGrp="1"/>
          </p:cNvSpPr>
          <p:nvPr>
            <p:ph type="body" idx="1"/>
          </p:nvPr>
        </p:nvSpPr>
        <p:spPr>
          <a:xfrm>
            <a:off x="1066801" y="5682343"/>
            <a:ext cx="5943600" cy="410547"/>
          </a:xfrm>
        </p:spPr>
        <p:txBody>
          <a:bodyPr>
            <a:normAutofit/>
          </a:bodyPr>
          <a:lstStyle>
            <a:lvl1pPr marL="0" indent="0">
              <a:spcBef>
                <a:spcPts val="0"/>
              </a:spcBef>
              <a:buNone/>
              <a:defRPr sz="2200" b="1" cap="all" baseline="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a:t>Click to edit Master text styles</a:t>
            </a:r>
          </a:p>
        </p:txBody>
      </p:sp>
      <p:sp>
        <p:nvSpPr>
          <p:cNvPr id="9" name="Rectangle 8"/>
          <p:cNvSpPr/>
          <p:nvPr userDrawn="1"/>
        </p:nvSpPr>
        <p:spPr>
          <a:xfrm>
            <a:off x="7707084" y="0"/>
            <a:ext cx="54864" cy="6858000"/>
          </a:xfrm>
          <a:prstGeom prst="rect">
            <a:avLst/>
          </a:prstGeom>
          <a:ln>
            <a:noFill/>
          </a:ln>
          <a:effectLst>
            <a:outerShdw blurRad="25400" dist="25400" algn="t" rotWithShape="0">
              <a:schemeClr val="bg1">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p:cNvPicPr>
            <a:picLocks noChangeAspect="1"/>
          </p:cNvPicPr>
          <p:nvPr userDrawn="1"/>
        </p:nvPicPr>
        <p:blipFill rotWithShape="1">
          <a:blip r:embed="rId2" cstate="print">
            <a:extLst>
              <a:ext uri="{28A0092B-C50C-407E-A947-70E740481C1C}">
                <a14:useLocalDpi xmlns:a14="http://schemas.microsoft.com/office/drawing/2010/main" val="0"/>
              </a:ext>
            </a:extLst>
          </a:blip>
          <a:srcRect/>
          <a:stretch/>
        </p:blipFill>
        <p:spPr bwMode="hidden">
          <a:xfrm>
            <a:off x="7761948" y="283"/>
            <a:ext cx="4427508" cy="6856286"/>
          </a:xfrm>
          <a:prstGeom prst="rect">
            <a:avLst/>
          </a:prstGeom>
        </p:spPr>
      </p:pic>
    </p:spTree>
    <p:extLst>
      <p:ext uri="{BB962C8B-B14F-4D97-AF65-F5344CB8AC3E}">
        <p14:creationId xmlns:p14="http://schemas.microsoft.com/office/powerpoint/2010/main" val="35067780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295400" y="1825625"/>
            <a:ext cx="4724400" cy="4117975"/>
          </a:xfrm>
        </p:spPr>
        <p:txBody>
          <a:bodyPr>
            <a:normAutofit/>
          </a:bodyPr>
          <a:lstStyle>
            <a:lvl1pPr>
              <a:defRPr sz="2000"/>
            </a:lvl1pPr>
            <a:lvl2pPr>
              <a:defRPr sz="1800"/>
            </a:lvl2pPr>
            <a:lvl3pPr>
              <a:defRPr sz="1600"/>
            </a:lvl3pPr>
            <a:lvl4pPr>
              <a:defRPr sz="1400"/>
            </a:lvl4pPr>
            <a:lvl5pPr>
              <a:defRPr sz="14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199" y="1825625"/>
            <a:ext cx="4724400" cy="4117975"/>
          </a:xfrm>
        </p:spPr>
        <p:txBody>
          <a:bodyPr>
            <a:normAutofit/>
          </a:bodyPr>
          <a:lstStyle>
            <a:lvl1pPr>
              <a:defRPr sz="2000"/>
            </a:lvl1pPr>
            <a:lvl2pPr>
              <a:defRPr sz="1800"/>
            </a:lvl2pPr>
            <a:lvl3pPr>
              <a:defRPr sz="1600"/>
            </a:lvl3pPr>
            <a:lvl4pPr>
              <a:defRPr sz="1400"/>
            </a:lvl4pPr>
            <a:lvl5pPr>
              <a:defRPr sz="14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11"/>
          </p:nvPr>
        </p:nvSpPr>
        <p:spPr/>
        <p:txBody>
          <a:bodyPr/>
          <a:lstStyle/>
          <a:p>
            <a:r>
              <a:rPr lang="en-US" dirty="0"/>
              <a:t>Add a footer</a:t>
            </a:r>
          </a:p>
        </p:txBody>
      </p:sp>
      <p:sp>
        <p:nvSpPr>
          <p:cNvPr id="5" name="Date Placeholder 4"/>
          <p:cNvSpPr>
            <a:spLocks noGrp="1"/>
          </p:cNvSpPr>
          <p:nvPr>
            <p:ph type="dt" sz="half" idx="10"/>
          </p:nvPr>
        </p:nvSpPr>
        <p:spPr/>
        <p:txBody>
          <a:bodyPr/>
          <a:lstStyle/>
          <a:p>
            <a:fld id="{C9EA1F43-559A-4B47-A959-EFB6142CA3A9}" type="datetime1">
              <a:rPr lang="en-US" smtClean="0"/>
              <a:pPr/>
              <a:t>7/24/2020</a:t>
            </a:fld>
            <a:endParaRPr lang="en-US" dirty="0"/>
          </a:p>
        </p:txBody>
      </p:sp>
      <p:sp>
        <p:nvSpPr>
          <p:cNvPr id="7" name="Slide Number Placeholder 6"/>
          <p:cNvSpPr>
            <a:spLocks noGrp="1"/>
          </p:cNvSpPr>
          <p:nvPr>
            <p:ph type="sldNum" sz="quarter" idx="12"/>
          </p:nvPr>
        </p:nvSpPr>
        <p:spPr/>
        <p:txBody>
          <a:bodyPr/>
          <a:lstStyle/>
          <a:p>
            <a:fld id="{E31375A4-56A4-47D6-9801-1991572033F7}" type="slidenum">
              <a:rPr lang="en-US" smtClean="0"/>
              <a:t>‹#›</a:t>
            </a:fld>
            <a:endParaRPr lang="en-US"/>
          </a:p>
        </p:txBody>
      </p:sp>
    </p:spTree>
    <p:extLst>
      <p:ext uri="{BB962C8B-B14F-4D97-AF65-F5344CB8AC3E}">
        <p14:creationId xmlns:p14="http://schemas.microsoft.com/office/powerpoint/2010/main" val="40445679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Text Placeholder 2"/>
          <p:cNvSpPr>
            <a:spLocks noGrp="1"/>
          </p:cNvSpPr>
          <p:nvPr>
            <p:ph type="body" idx="1"/>
          </p:nvPr>
        </p:nvSpPr>
        <p:spPr>
          <a:xfrm>
            <a:off x="1295400" y="1828800"/>
            <a:ext cx="4727448" cy="641350"/>
          </a:xfrm>
        </p:spPr>
        <p:txBody>
          <a:bodyPr anchor="ctr">
            <a:normAutofit/>
          </a:bodyPr>
          <a:lstStyle>
            <a:lvl1pPr marL="0" indent="0">
              <a:spcBef>
                <a:spcPts val="0"/>
              </a:spcBef>
              <a:buNone/>
              <a:defRPr sz="2000" b="1" cap="all"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295400" y="2470151"/>
            <a:ext cx="4727448" cy="3473450"/>
          </a:xfrm>
        </p:spPr>
        <p:txBody>
          <a:bodyPr>
            <a:normAutofit/>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67628" y="1828800"/>
            <a:ext cx="4727448" cy="641350"/>
          </a:xfrm>
        </p:spPr>
        <p:txBody>
          <a:bodyPr anchor="ctr">
            <a:normAutofit/>
          </a:bodyPr>
          <a:lstStyle>
            <a:lvl1pPr marL="0" indent="0">
              <a:spcBef>
                <a:spcPts val="0"/>
              </a:spcBef>
              <a:buNone/>
              <a:defRPr sz="2000" b="1" cap="all"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69152" y="2470151"/>
            <a:ext cx="4727448" cy="3473450"/>
          </a:xfrm>
        </p:spPr>
        <p:txBody>
          <a:bodyPr>
            <a:normAutofit/>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Footer Placeholder 7"/>
          <p:cNvSpPr>
            <a:spLocks noGrp="1"/>
          </p:cNvSpPr>
          <p:nvPr>
            <p:ph type="ftr" sz="quarter" idx="11"/>
          </p:nvPr>
        </p:nvSpPr>
        <p:spPr/>
        <p:txBody>
          <a:bodyPr/>
          <a:lstStyle/>
          <a:p>
            <a:r>
              <a:rPr lang="en-US" dirty="0"/>
              <a:t>Add a footer</a:t>
            </a:r>
          </a:p>
        </p:txBody>
      </p:sp>
      <p:sp>
        <p:nvSpPr>
          <p:cNvPr id="7" name="Date Placeholder 6"/>
          <p:cNvSpPr>
            <a:spLocks noGrp="1"/>
          </p:cNvSpPr>
          <p:nvPr>
            <p:ph type="dt" sz="half" idx="10"/>
          </p:nvPr>
        </p:nvSpPr>
        <p:spPr/>
        <p:txBody>
          <a:bodyPr/>
          <a:lstStyle/>
          <a:p>
            <a:fld id="{F1261AED-24AE-4AC7-940D-F7106D2788A3}" type="datetime1">
              <a:rPr lang="en-US" smtClean="0"/>
              <a:pPr/>
              <a:t>7/24/2020</a:t>
            </a:fld>
            <a:endParaRPr lang="en-US" dirty="0"/>
          </a:p>
        </p:txBody>
      </p:sp>
      <p:sp>
        <p:nvSpPr>
          <p:cNvPr id="9" name="Slide Number Placeholder 8"/>
          <p:cNvSpPr>
            <a:spLocks noGrp="1"/>
          </p:cNvSpPr>
          <p:nvPr>
            <p:ph type="sldNum" sz="quarter" idx="12"/>
          </p:nvPr>
        </p:nvSpPr>
        <p:spPr/>
        <p:txBody>
          <a:bodyPr/>
          <a:lstStyle/>
          <a:p>
            <a:fld id="{E31375A4-56A4-47D6-9801-1991572033F7}" type="slidenum">
              <a:rPr lang="en-US" smtClean="0"/>
              <a:t>‹#›</a:t>
            </a:fld>
            <a:endParaRPr lang="en-US"/>
          </a:p>
        </p:txBody>
      </p:sp>
    </p:spTree>
    <p:extLst>
      <p:ext uri="{BB962C8B-B14F-4D97-AF65-F5344CB8AC3E}">
        <p14:creationId xmlns:p14="http://schemas.microsoft.com/office/powerpoint/2010/main" val="33979065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4" name="Footer Placeholder 3"/>
          <p:cNvSpPr>
            <a:spLocks noGrp="1"/>
          </p:cNvSpPr>
          <p:nvPr>
            <p:ph type="ftr" sz="quarter" idx="11"/>
          </p:nvPr>
        </p:nvSpPr>
        <p:spPr/>
        <p:txBody>
          <a:bodyPr/>
          <a:lstStyle/>
          <a:p>
            <a:r>
              <a:rPr lang="en-US" dirty="0"/>
              <a:t>Add a footer</a:t>
            </a:r>
          </a:p>
        </p:txBody>
      </p:sp>
      <p:sp>
        <p:nvSpPr>
          <p:cNvPr id="3" name="Date Placeholder 2"/>
          <p:cNvSpPr>
            <a:spLocks noGrp="1"/>
          </p:cNvSpPr>
          <p:nvPr>
            <p:ph type="dt" sz="half" idx="10"/>
          </p:nvPr>
        </p:nvSpPr>
        <p:spPr/>
        <p:txBody>
          <a:bodyPr/>
          <a:lstStyle/>
          <a:p>
            <a:fld id="{EC425771-5E10-4A19-AB0E-909293152332}" type="datetime1">
              <a:rPr lang="en-US" smtClean="0"/>
              <a:pPr/>
              <a:t>7/24/2020</a:t>
            </a:fld>
            <a:endParaRPr lang="en-US" dirty="0"/>
          </a:p>
        </p:txBody>
      </p:sp>
      <p:sp>
        <p:nvSpPr>
          <p:cNvPr id="5" name="Slide Number Placeholder 4"/>
          <p:cNvSpPr>
            <a:spLocks noGrp="1"/>
          </p:cNvSpPr>
          <p:nvPr>
            <p:ph type="sldNum" sz="quarter" idx="12"/>
          </p:nvPr>
        </p:nvSpPr>
        <p:spPr/>
        <p:txBody>
          <a:bodyPr/>
          <a:lstStyle/>
          <a:p>
            <a:fld id="{E31375A4-56A4-47D6-9801-1991572033F7}" type="slidenum">
              <a:rPr lang="en-US" smtClean="0"/>
              <a:t>‹#›</a:t>
            </a:fld>
            <a:endParaRPr lang="en-US"/>
          </a:p>
        </p:txBody>
      </p:sp>
    </p:spTree>
    <p:extLst>
      <p:ext uri="{BB962C8B-B14F-4D97-AF65-F5344CB8AC3E}">
        <p14:creationId xmlns:p14="http://schemas.microsoft.com/office/powerpoint/2010/main" val="32389767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p>
            <a:r>
              <a:rPr lang="en-US" dirty="0"/>
              <a:t>Add a footer</a:t>
            </a:r>
          </a:p>
        </p:txBody>
      </p:sp>
      <p:sp>
        <p:nvSpPr>
          <p:cNvPr id="2" name="Date Placeholder 1"/>
          <p:cNvSpPr>
            <a:spLocks noGrp="1"/>
          </p:cNvSpPr>
          <p:nvPr>
            <p:ph type="dt" sz="half" idx="10"/>
          </p:nvPr>
        </p:nvSpPr>
        <p:spPr/>
        <p:txBody>
          <a:bodyPr/>
          <a:lstStyle/>
          <a:p>
            <a:fld id="{03606FD5-B03F-45D5-A178-114C548C0032}" type="datetime1">
              <a:rPr lang="en-US" smtClean="0"/>
              <a:pPr/>
              <a:t>7/24/2020</a:t>
            </a:fld>
            <a:endParaRPr lang="en-US" dirty="0"/>
          </a:p>
        </p:txBody>
      </p:sp>
      <p:sp>
        <p:nvSpPr>
          <p:cNvPr id="4" name="Slide Number Placeholder 3"/>
          <p:cNvSpPr>
            <a:spLocks noGrp="1"/>
          </p:cNvSpPr>
          <p:nvPr>
            <p:ph type="sldNum" sz="quarter" idx="12"/>
          </p:nvPr>
        </p:nvSpPr>
        <p:spPr/>
        <p:txBody>
          <a:bodyPr/>
          <a:lstStyle/>
          <a:p>
            <a:fld id="{E31375A4-56A4-47D6-9801-1991572033F7}" type="slidenum">
              <a:rPr lang="en-US" smtClean="0"/>
              <a:t>‹#›</a:t>
            </a:fld>
            <a:endParaRPr lang="en-US"/>
          </a:p>
        </p:txBody>
      </p:sp>
    </p:spTree>
    <p:extLst>
      <p:ext uri="{BB962C8B-B14F-4D97-AF65-F5344CB8AC3E}">
        <p14:creationId xmlns:p14="http://schemas.microsoft.com/office/powerpoint/2010/main" val="21468172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pic>
        <p:nvPicPr>
          <p:cNvPr id="9" name="Picture 8"/>
          <p:cNvPicPr>
            <a:picLocks noChangeAspect="1"/>
          </p:cNvPicPr>
          <p:nvPr userDrawn="1"/>
        </p:nvPicPr>
        <p:blipFill rotWithShape="1">
          <a:blip r:embed="rId2" cstate="print">
            <a:extLst>
              <a:ext uri="{28A0092B-C50C-407E-A947-70E740481C1C}">
                <a14:useLocalDpi xmlns:a14="http://schemas.microsoft.com/office/drawing/2010/main" val="0"/>
              </a:ext>
            </a:extLst>
          </a:blip>
          <a:srcRect/>
          <a:stretch/>
        </p:blipFill>
        <p:spPr bwMode="hidden">
          <a:xfrm>
            <a:off x="7766439" y="283"/>
            <a:ext cx="4435717" cy="6856286"/>
          </a:xfrm>
          <a:prstGeom prst="rect">
            <a:avLst/>
          </a:prstGeom>
        </p:spPr>
      </p:pic>
      <p:sp>
        <p:nvSpPr>
          <p:cNvPr id="2" name="Title 1"/>
          <p:cNvSpPr>
            <a:spLocks noGrp="1"/>
          </p:cNvSpPr>
          <p:nvPr>
            <p:ph type="title"/>
          </p:nvPr>
        </p:nvSpPr>
        <p:spPr>
          <a:xfrm>
            <a:off x="8229601" y="2514600"/>
            <a:ext cx="3474720" cy="1600200"/>
          </a:xfrm>
        </p:spPr>
        <p:txBody>
          <a:bodyPr anchor="b"/>
          <a:lstStyle>
            <a:lvl1pPr>
              <a:defRPr sz="3200">
                <a:solidFill>
                  <a:schemeClr val="accent1">
                    <a:lumMod val="75000"/>
                  </a:schemeClr>
                </a:solidFill>
              </a:defRPr>
            </a:lvl1pPr>
          </a:lstStyle>
          <a:p>
            <a:r>
              <a:rPr lang="en-US"/>
              <a:t>Click to edit Master title style</a:t>
            </a:r>
            <a:endParaRPr lang="en-US" dirty="0"/>
          </a:p>
        </p:txBody>
      </p:sp>
      <p:sp>
        <p:nvSpPr>
          <p:cNvPr id="3" name="Content Placeholder 2"/>
          <p:cNvSpPr>
            <a:spLocks noGrp="1"/>
          </p:cNvSpPr>
          <p:nvPr>
            <p:ph idx="1"/>
          </p:nvPr>
        </p:nvSpPr>
        <p:spPr>
          <a:xfrm>
            <a:off x="790302" y="685800"/>
            <a:ext cx="6126480" cy="5486400"/>
          </a:xfrm>
        </p:spPr>
        <p:txBody>
          <a:bodyPr>
            <a:normAutofit/>
          </a:bodyPr>
          <a:lstStyle>
            <a:lvl1pPr>
              <a:defRPr sz="2000"/>
            </a:lvl1pPr>
            <a:lvl2pPr>
              <a:defRPr sz="1800"/>
            </a:lvl2pPr>
            <a:lvl3pPr>
              <a:defRPr sz="1600"/>
            </a:lvl3pPr>
            <a:lvl4pPr>
              <a:defRPr sz="1400"/>
            </a:lvl4pPr>
            <a:lvl5pPr>
              <a:defRPr sz="14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229600" y="4343400"/>
            <a:ext cx="3474720" cy="1188720"/>
          </a:xfrm>
        </p:spPr>
        <p:txBody>
          <a:bodyPr>
            <a:normAutofit/>
          </a:bodyPr>
          <a:lstStyle>
            <a:lvl1pPr marL="0" indent="0">
              <a:spcBef>
                <a:spcPts val="800"/>
              </a:spcBef>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10" name="Rectangle 9"/>
          <p:cNvSpPr/>
          <p:nvPr userDrawn="1"/>
        </p:nvSpPr>
        <p:spPr>
          <a:xfrm>
            <a:off x="7711702" y="0"/>
            <a:ext cx="54864" cy="6858000"/>
          </a:xfrm>
          <a:prstGeom prst="rect">
            <a:avLst/>
          </a:prstGeom>
          <a:ln>
            <a:noFill/>
          </a:ln>
          <a:effectLst>
            <a:outerShdw blurRad="25400" dist="25400" algn="t" rotWithShape="0">
              <a:schemeClr val="bg1">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Footer Placeholder 5"/>
          <p:cNvSpPr>
            <a:spLocks noGrp="1"/>
          </p:cNvSpPr>
          <p:nvPr>
            <p:ph type="ftr" sz="quarter" idx="11"/>
          </p:nvPr>
        </p:nvSpPr>
        <p:spPr/>
        <p:txBody>
          <a:bodyPr/>
          <a:lstStyle/>
          <a:p>
            <a:r>
              <a:rPr lang="en-US" dirty="0"/>
              <a:t>Add a footer</a:t>
            </a:r>
          </a:p>
        </p:txBody>
      </p:sp>
      <p:sp>
        <p:nvSpPr>
          <p:cNvPr id="5" name="Date Placeholder 4"/>
          <p:cNvSpPr>
            <a:spLocks noGrp="1"/>
          </p:cNvSpPr>
          <p:nvPr>
            <p:ph type="dt" sz="half" idx="10"/>
          </p:nvPr>
        </p:nvSpPr>
        <p:spPr/>
        <p:txBody>
          <a:bodyPr/>
          <a:lstStyle/>
          <a:p>
            <a:fld id="{E8B012C0-B102-441D-AA86-2C80DFA84E68}" type="datetime1">
              <a:rPr lang="en-US" smtClean="0"/>
              <a:pPr/>
              <a:t>7/24/2020</a:t>
            </a:fld>
            <a:endParaRPr lang="en-US" dirty="0"/>
          </a:p>
        </p:txBody>
      </p:sp>
      <p:sp>
        <p:nvSpPr>
          <p:cNvPr id="7" name="Slide Number Placeholder 6"/>
          <p:cNvSpPr>
            <a:spLocks noGrp="1"/>
          </p:cNvSpPr>
          <p:nvPr>
            <p:ph type="sldNum" sz="quarter" idx="12"/>
          </p:nvPr>
        </p:nvSpPr>
        <p:spPr/>
        <p:txBody>
          <a:bodyPr/>
          <a:lstStyle/>
          <a:p>
            <a:fld id="{E31375A4-56A4-47D6-9801-1991572033F7}" type="slidenum">
              <a:rPr lang="en-US" smtClean="0"/>
              <a:t>‹#›</a:t>
            </a:fld>
            <a:endParaRPr lang="en-US"/>
          </a:p>
        </p:txBody>
      </p:sp>
    </p:spTree>
    <p:extLst>
      <p:ext uri="{BB962C8B-B14F-4D97-AF65-F5344CB8AC3E}">
        <p14:creationId xmlns:p14="http://schemas.microsoft.com/office/powerpoint/2010/main" val="16673741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2" cstate="print">
            <a:extLst>
              <a:ext uri="{28A0092B-C50C-407E-A947-70E740481C1C}">
                <a14:useLocalDpi xmlns:a14="http://schemas.microsoft.com/office/drawing/2010/main" val="0"/>
              </a:ext>
            </a:extLst>
          </a:blip>
          <a:srcRect/>
          <a:stretch/>
        </p:blipFill>
        <p:spPr bwMode="hidden">
          <a:xfrm>
            <a:off x="7766439" y="283"/>
            <a:ext cx="4435717" cy="6856286"/>
          </a:xfrm>
          <a:prstGeom prst="rect">
            <a:avLst/>
          </a:prstGeom>
        </p:spPr>
      </p:pic>
      <p:sp>
        <p:nvSpPr>
          <p:cNvPr id="2" name="Title 1"/>
          <p:cNvSpPr>
            <a:spLocks noGrp="1"/>
          </p:cNvSpPr>
          <p:nvPr>
            <p:ph type="title"/>
          </p:nvPr>
        </p:nvSpPr>
        <p:spPr>
          <a:xfrm>
            <a:off x="8229600" y="2514600"/>
            <a:ext cx="3474720" cy="1600200"/>
          </a:xfrm>
        </p:spPr>
        <p:txBody>
          <a:bodyPr anchor="b"/>
          <a:lstStyle>
            <a:lvl1pPr>
              <a:defRPr sz="3200">
                <a:solidFill>
                  <a:schemeClr val="accent1">
                    <a:lumMod val="75000"/>
                  </a:schemeClr>
                </a:solidFill>
              </a:defRPr>
            </a:lvl1pPr>
          </a:lstStyle>
          <a:p>
            <a:r>
              <a:rPr lang="en-US"/>
              <a:t>Click to edit Master title style</a:t>
            </a:r>
            <a:endParaRPr lang="en-US" dirty="0"/>
          </a:p>
        </p:txBody>
      </p:sp>
      <p:sp>
        <p:nvSpPr>
          <p:cNvPr id="3" name="Picture Placeholder 2" descr="An empty placeholder to add an image. Click on the placeholder and select the image that you wish to add"/>
          <p:cNvSpPr>
            <a:spLocks noGrp="1"/>
          </p:cNvSpPr>
          <p:nvPr>
            <p:ph type="pic" idx="1"/>
          </p:nvPr>
        </p:nvSpPr>
        <p:spPr>
          <a:xfrm>
            <a:off x="0" y="1325880"/>
            <a:ext cx="6858000" cy="4206240"/>
          </a:xfrm>
          <a:solidFill>
            <a:schemeClr val="bg2"/>
          </a:solidFill>
          <a:effectLst>
            <a:outerShdw blurRad="63500" sx="101000" sy="101000" algn="ctr" rotWithShape="0">
              <a:prstClr val="black">
                <a:alpha val="15000"/>
              </a:prstClr>
            </a:outerShdw>
          </a:effectLst>
        </p:spPr>
        <p:txBody>
          <a:bodyPr>
            <a:normAutofit/>
          </a:bodyPr>
          <a:lstStyle>
            <a:lvl1pPr marL="0" indent="0" algn="ctr">
              <a:buNone/>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8229600" y="4343400"/>
            <a:ext cx="3474720" cy="1188720"/>
          </a:xfrm>
        </p:spPr>
        <p:txBody>
          <a:bodyPr>
            <a:normAutofit/>
          </a:bodyPr>
          <a:lstStyle>
            <a:lvl1pPr marL="0" indent="0">
              <a:spcBef>
                <a:spcPts val="800"/>
              </a:spcBef>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6" name="Footer Placeholder 5"/>
          <p:cNvSpPr>
            <a:spLocks noGrp="1"/>
          </p:cNvSpPr>
          <p:nvPr>
            <p:ph type="ftr" sz="quarter" idx="11"/>
          </p:nvPr>
        </p:nvSpPr>
        <p:spPr/>
        <p:txBody>
          <a:bodyPr/>
          <a:lstStyle/>
          <a:p>
            <a:r>
              <a:rPr lang="en-US" dirty="0"/>
              <a:t>Add a footer</a:t>
            </a:r>
          </a:p>
        </p:txBody>
      </p:sp>
      <p:sp>
        <p:nvSpPr>
          <p:cNvPr id="5" name="Date Placeholder 4"/>
          <p:cNvSpPr>
            <a:spLocks noGrp="1"/>
          </p:cNvSpPr>
          <p:nvPr>
            <p:ph type="dt" sz="half" idx="10"/>
          </p:nvPr>
        </p:nvSpPr>
        <p:spPr/>
        <p:txBody>
          <a:bodyPr/>
          <a:lstStyle/>
          <a:p>
            <a:fld id="{601E0B12-F9DE-47EF-A076-CF602073F1B2}" type="datetime1">
              <a:rPr lang="en-US" smtClean="0"/>
              <a:pPr/>
              <a:t>7/24/2020</a:t>
            </a:fld>
            <a:endParaRPr lang="en-US" dirty="0"/>
          </a:p>
        </p:txBody>
      </p:sp>
      <p:sp>
        <p:nvSpPr>
          <p:cNvPr id="7" name="Slide Number Placeholder 6"/>
          <p:cNvSpPr>
            <a:spLocks noGrp="1"/>
          </p:cNvSpPr>
          <p:nvPr>
            <p:ph type="sldNum" sz="quarter" idx="12"/>
          </p:nvPr>
        </p:nvSpPr>
        <p:spPr/>
        <p:txBody>
          <a:bodyPr/>
          <a:lstStyle/>
          <a:p>
            <a:fld id="{E31375A4-56A4-47D6-9801-1991572033F7}" type="slidenum">
              <a:rPr lang="en-US" smtClean="0"/>
              <a:t>‹#›</a:t>
            </a:fld>
            <a:endParaRPr lang="en-US"/>
          </a:p>
        </p:txBody>
      </p:sp>
      <p:sp>
        <p:nvSpPr>
          <p:cNvPr id="11" name="Rectangle 10"/>
          <p:cNvSpPr/>
          <p:nvPr userDrawn="1"/>
        </p:nvSpPr>
        <p:spPr>
          <a:xfrm>
            <a:off x="7711702" y="0"/>
            <a:ext cx="54864" cy="6858000"/>
          </a:xfrm>
          <a:prstGeom prst="rect">
            <a:avLst/>
          </a:prstGeom>
          <a:ln>
            <a:noFill/>
          </a:ln>
          <a:effectLst>
            <a:outerShdw blurRad="25400" dist="25400" algn="t" rotWithShape="0">
              <a:schemeClr val="bg1">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9772497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295400" y="381000"/>
            <a:ext cx="9601200" cy="1143000"/>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p:cNvSpPr>
            <a:spLocks noGrp="1"/>
          </p:cNvSpPr>
          <p:nvPr>
            <p:ph type="body" idx="1"/>
          </p:nvPr>
        </p:nvSpPr>
        <p:spPr>
          <a:xfrm>
            <a:off x="1295400" y="1828800"/>
            <a:ext cx="96012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Footer Placeholder 4"/>
          <p:cNvSpPr>
            <a:spLocks noGrp="1"/>
          </p:cNvSpPr>
          <p:nvPr>
            <p:ph type="ftr" sz="quarter" idx="3"/>
          </p:nvPr>
        </p:nvSpPr>
        <p:spPr>
          <a:xfrm>
            <a:off x="1295400" y="6419462"/>
            <a:ext cx="5181600" cy="238902"/>
          </a:xfrm>
          <a:prstGeom prst="rect">
            <a:avLst/>
          </a:prstGeom>
        </p:spPr>
        <p:txBody>
          <a:bodyPr vert="horz" lIns="91440" tIns="45720" rIns="91440" bIns="45720" rtlCol="0" anchor="ctr"/>
          <a:lstStyle>
            <a:lvl1pPr algn="l">
              <a:defRPr sz="1100">
                <a:solidFill>
                  <a:schemeClr val="tx1"/>
                </a:solidFill>
              </a:defRPr>
            </a:lvl1pPr>
          </a:lstStyle>
          <a:p>
            <a:r>
              <a:rPr lang="en-US"/>
              <a:t>Add a footer</a:t>
            </a:r>
            <a:endParaRPr lang="en-US" dirty="0"/>
          </a:p>
        </p:txBody>
      </p:sp>
      <p:sp>
        <p:nvSpPr>
          <p:cNvPr id="4" name="Date Placeholder 3"/>
          <p:cNvSpPr>
            <a:spLocks noGrp="1"/>
          </p:cNvSpPr>
          <p:nvPr>
            <p:ph type="dt" sz="half" idx="2"/>
          </p:nvPr>
        </p:nvSpPr>
        <p:spPr>
          <a:xfrm>
            <a:off x="8556170" y="6419462"/>
            <a:ext cx="1351383" cy="238902"/>
          </a:xfrm>
          <a:prstGeom prst="rect">
            <a:avLst/>
          </a:prstGeom>
        </p:spPr>
        <p:txBody>
          <a:bodyPr vert="horz" lIns="91440" tIns="45720" rIns="91440" bIns="45720" rtlCol="0" anchor="ctr"/>
          <a:lstStyle>
            <a:lvl1pPr algn="r">
              <a:defRPr sz="1100">
                <a:solidFill>
                  <a:schemeClr val="tx1"/>
                </a:solidFill>
              </a:defRPr>
            </a:lvl1pPr>
          </a:lstStyle>
          <a:p>
            <a:fld id="{C8B93266-8FB4-430B-8AE3-3A53F50E1A0B}" type="datetime1">
              <a:rPr lang="en-US" smtClean="0"/>
              <a:pPr/>
              <a:t>7/24/2020</a:t>
            </a:fld>
            <a:endParaRPr lang="en-US" dirty="0"/>
          </a:p>
        </p:txBody>
      </p:sp>
      <p:sp>
        <p:nvSpPr>
          <p:cNvPr id="6" name="Slide Number Placeholder 5"/>
          <p:cNvSpPr>
            <a:spLocks noGrp="1"/>
          </p:cNvSpPr>
          <p:nvPr>
            <p:ph type="sldNum" sz="quarter" idx="4"/>
          </p:nvPr>
        </p:nvSpPr>
        <p:spPr>
          <a:xfrm>
            <a:off x="10198358" y="6419462"/>
            <a:ext cx="698241" cy="238902"/>
          </a:xfrm>
          <a:prstGeom prst="rect">
            <a:avLst/>
          </a:prstGeom>
        </p:spPr>
        <p:txBody>
          <a:bodyPr vert="horz" lIns="91440" tIns="45720" rIns="91440" bIns="45720" rtlCol="0" anchor="ctr"/>
          <a:lstStyle>
            <a:lvl1pPr algn="r">
              <a:defRPr sz="1100">
                <a:solidFill>
                  <a:schemeClr val="tx1"/>
                </a:solidFill>
              </a:defRPr>
            </a:lvl1pPr>
          </a:lstStyle>
          <a:p>
            <a:fld id="{E31375A4-56A4-47D6-9801-1991572033F7}" type="slidenum">
              <a:rPr lang="en-US" smtClean="0"/>
              <a:pPr/>
              <a:t>‹#›</a:t>
            </a:fld>
            <a:endParaRPr lang="en-US"/>
          </a:p>
        </p:txBody>
      </p:sp>
      <p:sp>
        <p:nvSpPr>
          <p:cNvPr id="8" name="Rectangle 7"/>
          <p:cNvSpPr/>
          <p:nvPr userDrawn="1"/>
        </p:nvSpPr>
        <p:spPr>
          <a:xfrm>
            <a:off x="0" y="6257036"/>
            <a:ext cx="12192000" cy="54864"/>
          </a:xfrm>
          <a:prstGeom prst="rect">
            <a:avLst/>
          </a:prstGeom>
          <a:ln>
            <a:noFill/>
          </a:ln>
          <a:effectLst>
            <a:innerShdw blurRad="25400" dist="12700" dir="16200000">
              <a:schemeClr val="accent1">
                <a:lumMod val="50000"/>
                <a:alpha val="5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94325986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sldNum="0" hdr="0" ftr="0" dt="0"/>
  <p:txStyles>
    <p:titleStyle>
      <a:lvl1pPr algn="l" defTabSz="914400" rtl="0" eaLnBrk="1" latinLnBrk="0" hangingPunct="1">
        <a:lnSpc>
          <a:spcPct val="90000"/>
        </a:lnSpc>
        <a:spcBef>
          <a:spcPct val="0"/>
        </a:spcBef>
        <a:buNone/>
        <a:defRPr sz="3200" b="1" kern="1200" cap="all" baseline="0">
          <a:solidFill>
            <a:schemeClr val="accent1"/>
          </a:solidFill>
          <a:effectLst>
            <a:outerShdw blurRad="38100" dist="25400" dir="18900000" algn="bl" rotWithShape="0">
              <a:schemeClr val="bg1">
                <a:alpha val="80000"/>
              </a:schemeClr>
            </a:outerShdw>
          </a:effectLst>
          <a:latin typeface="+mj-lt"/>
          <a:ea typeface="+mj-ea"/>
          <a:cs typeface="+mj-cs"/>
        </a:defRPr>
      </a:lvl1pPr>
    </p:titleStyle>
    <p:bodyStyle>
      <a:lvl1pPr marL="274320" indent="-228600" algn="l" defTabSz="914400" rtl="0" eaLnBrk="1" latinLnBrk="0" hangingPunct="1">
        <a:lnSpc>
          <a:spcPct val="90000"/>
        </a:lnSpc>
        <a:spcBef>
          <a:spcPts val="1800"/>
        </a:spcBef>
        <a:buClr>
          <a:schemeClr val="accent1"/>
        </a:buClr>
        <a:buFont typeface="Arial" pitchFamily="34" charset="0"/>
        <a:buChar char="•"/>
        <a:defRPr sz="2000" kern="1200">
          <a:solidFill>
            <a:schemeClr val="tx1"/>
          </a:solidFill>
          <a:latin typeface="+mn-lt"/>
          <a:ea typeface="+mn-ea"/>
          <a:cs typeface="+mn-cs"/>
        </a:defRPr>
      </a:lvl1pPr>
      <a:lvl2pPr marL="594360" indent="-228600" algn="l" defTabSz="914400" rtl="0" eaLnBrk="1" latinLnBrk="0" hangingPunct="1">
        <a:lnSpc>
          <a:spcPct val="90000"/>
        </a:lnSpc>
        <a:spcBef>
          <a:spcPts val="1000"/>
        </a:spcBef>
        <a:buClr>
          <a:schemeClr val="accent1"/>
        </a:buClr>
        <a:buFont typeface="Arial" pitchFamily="34" charset="0"/>
        <a:buChar char="•"/>
        <a:defRPr sz="1800" kern="1200">
          <a:solidFill>
            <a:schemeClr val="tx1"/>
          </a:solidFill>
          <a:latin typeface="+mn-lt"/>
          <a:ea typeface="+mn-ea"/>
          <a:cs typeface="+mn-cs"/>
        </a:defRPr>
      </a:lvl2pPr>
      <a:lvl3pPr marL="914400" indent="-228600" algn="l" defTabSz="914400" rtl="0" eaLnBrk="1" latinLnBrk="0" hangingPunct="1">
        <a:lnSpc>
          <a:spcPct val="90000"/>
        </a:lnSpc>
        <a:spcBef>
          <a:spcPts val="800"/>
        </a:spcBef>
        <a:buClr>
          <a:schemeClr val="accent1"/>
        </a:buClr>
        <a:buFont typeface="Arial" pitchFamily="34" charset="0"/>
        <a:buChar char="•"/>
        <a:defRPr sz="1600" kern="1200">
          <a:solidFill>
            <a:schemeClr val="tx1"/>
          </a:solidFill>
          <a:latin typeface="+mn-lt"/>
          <a:ea typeface="+mn-ea"/>
          <a:cs typeface="+mn-cs"/>
        </a:defRPr>
      </a:lvl3pPr>
      <a:lvl4pPr marL="1234440" indent="-228600" algn="l" defTabSz="914400" rtl="0" eaLnBrk="1" latinLnBrk="0" hangingPunct="1">
        <a:lnSpc>
          <a:spcPct val="90000"/>
        </a:lnSpc>
        <a:spcBef>
          <a:spcPts val="800"/>
        </a:spcBef>
        <a:buClr>
          <a:schemeClr val="accent1"/>
        </a:buClr>
        <a:buFont typeface="Arial" pitchFamily="34" charset="0"/>
        <a:buChar char="•"/>
        <a:defRPr sz="1400" kern="1200">
          <a:solidFill>
            <a:schemeClr val="tx1"/>
          </a:solidFill>
          <a:latin typeface="+mn-lt"/>
          <a:ea typeface="+mn-ea"/>
          <a:cs typeface="+mn-cs"/>
        </a:defRPr>
      </a:lvl4pPr>
      <a:lvl5pPr marL="1554480" indent="-228600" algn="l" defTabSz="914400" rtl="0" eaLnBrk="1" latinLnBrk="0" hangingPunct="1">
        <a:lnSpc>
          <a:spcPct val="90000"/>
        </a:lnSpc>
        <a:spcBef>
          <a:spcPts val="800"/>
        </a:spcBef>
        <a:buClr>
          <a:schemeClr val="accent1"/>
        </a:buClr>
        <a:buFont typeface="Arial" pitchFamily="34" charset="0"/>
        <a:buChar char="•"/>
        <a:defRPr sz="1400" kern="1200">
          <a:solidFill>
            <a:schemeClr val="tx1"/>
          </a:solidFill>
          <a:latin typeface="+mn-lt"/>
          <a:ea typeface="+mn-ea"/>
          <a:cs typeface="+mn-cs"/>
        </a:defRPr>
      </a:lvl5pPr>
      <a:lvl6pPr marL="1828800" indent="-228600" algn="l" defTabSz="914400" rtl="0" eaLnBrk="1" latinLnBrk="0" hangingPunct="1">
        <a:lnSpc>
          <a:spcPct val="90000"/>
        </a:lnSpc>
        <a:spcBef>
          <a:spcPts val="800"/>
        </a:spcBef>
        <a:buClr>
          <a:schemeClr val="accent1"/>
        </a:buClr>
        <a:buFont typeface="Arial" pitchFamily="34" charset="0"/>
        <a:buChar char="•"/>
        <a:defRPr sz="1400" kern="1200">
          <a:solidFill>
            <a:schemeClr val="tx1"/>
          </a:solidFill>
          <a:latin typeface="+mn-lt"/>
          <a:ea typeface="+mn-ea"/>
          <a:cs typeface="+mn-cs"/>
        </a:defRPr>
      </a:lvl6pPr>
      <a:lvl7pPr marL="2103120" indent="-228600" algn="l" defTabSz="914400" rtl="0" eaLnBrk="1" latinLnBrk="0" hangingPunct="1">
        <a:lnSpc>
          <a:spcPct val="90000"/>
        </a:lnSpc>
        <a:spcBef>
          <a:spcPts val="800"/>
        </a:spcBef>
        <a:buClr>
          <a:schemeClr val="accent1"/>
        </a:buClr>
        <a:buFont typeface="Arial" pitchFamily="34" charset="0"/>
        <a:buChar char="•"/>
        <a:defRPr sz="1400" kern="1200">
          <a:solidFill>
            <a:schemeClr val="tx1"/>
          </a:solidFill>
          <a:latin typeface="+mn-lt"/>
          <a:ea typeface="+mn-ea"/>
          <a:cs typeface="+mn-cs"/>
        </a:defRPr>
      </a:lvl7pPr>
      <a:lvl8pPr marL="2377440" indent="-228600" algn="l" defTabSz="914400" rtl="0" eaLnBrk="1" latinLnBrk="0" hangingPunct="1">
        <a:lnSpc>
          <a:spcPct val="90000"/>
        </a:lnSpc>
        <a:spcBef>
          <a:spcPts val="800"/>
        </a:spcBef>
        <a:buClr>
          <a:schemeClr val="accent1"/>
        </a:buClr>
        <a:buFont typeface="Arial" pitchFamily="34" charset="0"/>
        <a:buChar char="•"/>
        <a:defRPr sz="1400" kern="1200">
          <a:solidFill>
            <a:schemeClr val="tx1"/>
          </a:solidFill>
          <a:latin typeface="+mn-lt"/>
          <a:ea typeface="+mn-ea"/>
          <a:cs typeface="+mn-cs"/>
        </a:defRPr>
      </a:lvl8pPr>
      <a:lvl9pPr marL="2423160" indent="0" algn="l" defTabSz="914400" rtl="0" eaLnBrk="1" latinLnBrk="0" hangingPunct="1">
        <a:lnSpc>
          <a:spcPct val="90000"/>
        </a:lnSpc>
        <a:spcBef>
          <a:spcPts val="800"/>
        </a:spcBef>
        <a:buClr>
          <a:schemeClr val="accent1"/>
        </a:buClr>
        <a:buFont typeface="Arial" pitchFamily="34" charset="0"/>
        <a:buNone/>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10" pos="3840"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9.xml"/><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0.xml"/><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1.xml"/><Relationship Id="rId1" Type="http://schemas.openxmlformats.org/officeDocument/2006/relationships/slideLayout" Target="../slideLayouts/slideLayout8.xml"/></Relationships>
</file>

<file path=ppt/slides/_rels/slide1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2.xml"/><Relationship Id="rId1" Type="http://schemas.openxmlformats.org/officeDocument/2006/relationships/slideLayout" Target="../slideLayouts/slideLayout8.xml"/></Relationships>
</file>

<file path=ppt/slides/_rels/slide1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3.xml"/><Relationship Id="rId1" Type="http://schemas.openxmlformats.org/officeDocument/2006/relationships/slideLayout" Target="../slideLayouts/slideLayout8.xml"/></Relationships>
</file>

<file path=ppt/slides/_rels/slide1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4.xml"/><Relationship Id="rId1" Type="http://schemas.openxmlformats.org/officeDocument/2006/relationships/slideLayout" Target="../slideLayouts/slideLayout8.xml"/></Relationships>
</file>

<file path=ppt/slides/_rels/slide1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8.xml"/></Relationships>
</file>

<file path=ppt/slides/_rels/slide1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5.xml"/><Relationship Id="rId1" Type="http://schemas.openxmlformats.org/officeDocument/2006/relationships/slideLayout" Target="../slideLayouts/slideLayout8.xml"/></Relationships>
</file>

<file path=ppt/slides/_rels/slide1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6.xml"/><Relationship Id="rId1" Type="http://schemas.openxmlformats.org/officeDocument/2006/relationships/slideLayout" Target="../slideLayouts/slideLayout8.xml"/><Relationship Id="rId4" Type="http://schemas.openxmlformats.org/officeDocument/2006/relationships/image" Target="../media/image6.png"/></Relationships>
</file>

<file path=ppt/slides/_rels/slide1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7.xml"/><Relationship Id="rId1" Type="http://schemas.openxmlformats.org/officeDocument/2006/relationships/slideLayout" Target="../slideLayouts/slideLayout8.xml"/><Relationship Id="rId4" Type="http://schemas.openxmlformats.org/officeDocument/2006/relationships/image" Target="../media/image8.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8.xml"/><Relationship Id="rId1" Type="http://schemas.openxmlformats.org/officeDocument/2006/relationships/slideLayout" Target="../slideLayouts/slideLayout8.xml"/></Relationships>
</file>

<file path=ppt/slides/_rels/slide2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9.xml"/><Relationship Id="rId1" Type="http://schemas.openxmlformats.org/officeDocument/2006/relationships/slideLayout" Target="../slideLayouts/slideLayout8.xml"/></Relationships>
</file>

<file path=ppt/slides/_rels/slide2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0.xml"/><Relationship Id="rId1" Type="http://schemas.openxmlformats.org/officeDocument/2006/relationships/slideLayout" Target="../slideLayouts/slideLayout7.xml"/><Relationship Id="rId4" Type="http://schemas.openxmlformats.org/officeDocument/2006/relationships/image" Target="../media/image9.png"/></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6.xml"/><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7.xml"/><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8.xml"/><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479B7785-5BE8-4E4B-BC78-9DD1DEBE3A7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66248" y="-19878"/>
            <a:ext cx="6884461" cy="6919686"/>
          </a:xfrm>
          <a:prstGeom prst="rect">
            <a:avLst/>
          </a:prstGeom>
        </p:spPr>
      </p:pic>
    </p:spTree>
    <p:extLst>
      <p:ext uri="{BB962C8B-B14F-4D97-AF65-F5344CB8AC3E}">
        <p14:creationId xmlns:p14="http://schemas.microsoft.com/office/powerpoint/2010/main" val="27505466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004748" y="2514600"/>
            <a:ext cx="3699573" cy="1600200"/>
          </a:xfrm>
        </p:spPr>
        <p:txBody>
          <a:bodyPr anchor="t">
            <a:noAutofit/>
          </a:bodyPr>
          <a:lstStyle/>
          <a:p>
            <a:r>
              <a:rPr lang="en-US" sz="3800" dirty="0"/>
              <a:t>Employee Access</a:t>
            </a:r>
          </a:p>
        </p:txBody>
      </p:sp>
      <p:pic>
        <p:nvPicPr>
          <p:cNvPr id="6" name="Content Placeholder 5">
            <a:extLst>
              <a:ext uri="{FF2B5EF4-FFF2-40B4-BE49-F238E27FC236}">
                <a16:creationId xmlns:a16="http://schemas.microsoft.com/office/drawing/2014/main" id="{03953CA9-50F5-4B91-BF7E-B009ECDC14E8}"/>
              </a:ext>
            </a:extLst>
          </p:cNvPr>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790575" y="354517"/>
            <a:ext cx="6126163" cy="932385"/>
          </a:xfrm>
        </p:spPr>
      </p:pic>
      <p:sp>
        <p:nvSpPr>
          <p:cNvPr id="4" name="Text Placeholder 3"/>
          <p:cNvSpPr>
            <a:spLocks noGrp="1"/>
          </p:cNvSpPr>
          <p:nvPr>
            <p:ph type="body" sz="half" idx="2"/>
          </p:nvPr>
        </p:nvSpPr>
        <p:spPr>
          <a:xfrm>
            <a:off x="790575" y="1573967"/>
            <a:ext cx="6464664" cy="4766872"/>
          </a:xfrm>
        </p:spPr>
        <p:txBody>
          <a:bodyPr>
            <a:normAutofit fontScale="92500" lnSpcReduction="20000"/>
          </a:bodyPr>
          <a:lstStyle/>
          <a:p>
            <a:pPr marL="342900" indent="-342900">
              <a:lnSpc>
                <a:spcPct val="110000"/>
              </a:lnSpc>
              <a:buFont typeface="Arial" panose="020B0604020202020204" pitchFamily="34" charset="0"/>
              <a:buChar char="•"/>
            </a:pPr>
            <a:r>
              <a:rPr lang="en-US" sz="2400" dirty="0"/>
              <a:t>Employees engage their supervisor to create a return to work plan, including rationale and schedule</a:t>
            </a:r>
          </a:p>
          <a:p>
            <a:pPr marL="342900" indent="-342900">
              <a:lnSpc>
                <a:spcPct val="110000"/>
              </a:lnSpc>
              <a:buFont typeface="Arial" panose="020B0604020202020204" pitchFamily="34" charset="0"/>
              <a:buChar char="•"/>
            </a:pPr>
            <a:r>
              <a:rPr lang="en-US" sz="2400" dirty="0"/>
              <a:t>Plan is shared with the Pandemic Planning Team which includes facilities, IT representatives, etc.</a:t>
            </a:r>
          </a:p>
          <a:p>
            <a:pPr marL="342900" indent="-342900">
              <a:lnSpc>
                <a:spcPct val="110000"/>
              </a:lnSpc>
              <a:buFont typeface="Arial" panose="020B0604020202020204" pitchFamily="34" charset="0"/>
              <a:buChar char="•"/>
            </a:pPr>
            <a:r>
              <a:rPr lang="en-US" sz="2400" dirty="0"/>
              <a:t>Proposed schedule reviewed within broader context of other employees on-site to reduce overall numbers</a:t>
            </a:r>
          </a:p>
          <a:p>
            <a:pPr marL="342900" indent="-342900">
              <a:lnSpc>
                <a:spcPct val="110000"/>
              </a:lnSpc>
              <a:buFont typeface="Arial" panose="020B0604020202020204" pitchFamily="34" charset="0"/>
              <a:buChar char="•"/>
            </a:pPr>
            <a:r>
              <a:rPr lang="en-US" sz="2400" dirty="0"/>
              <a:t>Accommodations are made as appropriate (different offices, different campuses, plexiglass, etc.)</a:t>
            </a:r>
          </a:p>
          <a:p>
            <a:pPr marL="342900" indent="-342900">
              <a:lnSpc>
                <a:spcPct val="110000"/>
              </a:lnSpc>
              <a:buFont typeface="Arial" panose="020B0604020202020204" pitchFamily="34" charset="0"/>
              <a:buChar char="•"/>
            </a:pPr>
            <a:r>
              <a:rPr lang="en-US" sz="2400" dirty="0"/>
              <a:t>Employees who wish to come on-site only occasionally need to fill out an access request form</a:t>
            </a:r>
          </a:p>
          <a:p>
            <a:pPr marL="285750" indent="-285750">
              <a:buFont typeface="Arial" panose="020B0604020202020204" pitchFamily="34" charset="0"/>
              <a:buChar char="•"/>
            </a:pPr>
            <a:endParaRPr lang="en-US" sz="2400" dirty="0"/>
          </a:p>
        </p:txBody>
      </p:sp>
    </p:spTree>
    <p:extLst>
      <p:ext uri="{BB962C8B-B14F-4D97-AF65-F5344CB8AC3E}">
        <p14:creationId xmlns:p14="http://schemas.microsoft.com/office/powerpoint/2010/main" val="8424284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004748" y="2514600"/>
            <a:ext cx="3699573" cy="1600200"/>
          </a:xfrm>
        </p:spPr>
        <p:txBody>
          <a:bodyPr anchor="t">
            <a:noAutofit/>
          </a:bodyPr>
          <a:lstStyle/>
          <a:p>
            <a:r>
              <a:rPr lang="en-US" sz="3800" dirty="0"/>
              <a:t>Employee guidelines &amp; expectations</a:t>
            </a:r>
          </a:p>
        </p:txBody>
      </p:sp>
      <p:pic>
        <p:nvPicPr>
          <p:cNvPr id="6" name="Content Placeholder 5">
            <a:extLst>
              <a:ext uri="{FF2B5EF4-FFF2-40B4-BE49-F238E27FC236}">
                <a16:creationId xmlns:a16="http://schemas.microsoft.com/office/drawing/2014/main" id="{03953CA9-50F5-4B91-BF7E-B009ECDC14E8}"/>
              </a:ext>
            </a:extLst>
          </p:cNvPr>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790575" y="354517"/>
            <a:ext cx="6126163" cy="932385"/>
          </a:xfrm>
        </p:spPr>
      </p:pic>
      <p:sp>
        <p:nvSpPr>
          <p:cNvPr id="4" name="Text Placeholder 3"/>
          <p:cNvSpPr>
            <a:spLocks noGrp="1"/>
          </p:cNvSpPr>
          <p:nvPr>
            <p:ph type="body" sz="half" idx="2"/>
          </p:nvPr>
        </p:nvSpPr>
        <p:spPr>
          <a:xfrm>
            <a:off x="790575" y="1573967"/>
            <a:ext cx="6464664" cy="4766872"/>
          </a:xfrm>
        </p:spPr>
        <p:txBody>
          <a:bodyPr>
            <a:normAutofit/>
          </a:bodyPr>
          <a:lstStyle/>
          <a:p>
            <a:pPr marL="285750" indent="-285750">
              <a:buFont typeface="Arial" panose="020B0604020202020204" pitchFamily="34" charset="0"/>
              <a:buChar char="•"/>
            </a:pPr>
            <a:r>
              <a:rPr lang="en-US" sz="2400" dirty="0"/>
              <a:t>Standard elements regarding social distancing, hygiene, face coverings, etc.</a:t>
            </a:r>
          </a:p>
          <a:p>
            <a:pPr marL="285750" indent="-285750">
              <a:buFont typeface="Arial" panose="020B0604020202020204" pitchFamily="34" charset="0"/>
              <a:buChar char="•"/>
            </a:pPr>
            <a:r>
              <a:rPr lang="en-US" sz="2400" dirty="0"/>
              <a:t>Employees disinfect their workstations before, during and after their workday</a:t>
            </a:r>
          </a:p>
          <a:p>
            <a:pPr marL="285750" indent="-285750">
              <a:buFont typeface="Arial" panose="020B0604020202020204" pitchFamily="34" charset="0"/>
              <a:buChar char="•"/>
            </a:pPr>
            <a:r>
              <a:rPr lang="en-US" sz="2400" dirty="0"/>
              <a:t>Kitchen, lounge areas</a:t>
            </a:r>
          </a:p>
          <a:p>
            <a:pPr marL="285750" indent="-285750">
              <a:buFont typeface="Arial" panose="020B0604020202020204" pitchFamily="34" charset="0"/>
              <a:buChar char="•"/>
            </a:pPr>
            <a:r>
              <a:rPr lang="en-US" sz="2400" dirty="0"/>
              <a:t>Elevators, restrooms</a:t>
            </a:r>
          </a:p>
          <a:p>
            <a:pPr marL="285750" indent="-285750">
              <a:buFont typeface="Arial" panose="020B0604020202020204" pitchFamily="34" charset="0"/>
              <a:buChar char="•"/>
            </a:pPr>
            <a:r>
              <a:rPr lang="en-US" sz="2400" dirty="0"/>
              <a:t>Separate section on PPE</a:t>
            </a:r>
          </a:p>
          <a:p>
            <a:pPr marL="285750" indent="-285750">
              <a:buFont typeface="Arial" panose="020B0604020202020204" pitchFamily="34" charset="0"/>
              <a:buChar char="•"/>
            </a:pPr>
            <a:r>
              <a:rPr lang="en-US" sz="2400" dirty="0"/>
              <a:t>Separate section on travel</a:t>
            </a:r>
          </a:p>
          <a:p>
            <a:pPr marL="285750" indent="-285750">
              <a:buFont typeface="Arial" panose="020B0604020202020204" pitchFamily="34" charset="0"/>
              <a:buChar char="•"/>
            </a:pPr>
            <a:r>
              <a:rPr lang="en-US" sz="2400" dirty="0"/>
              <a:t>Vendors considerations</a:t>
            </a:r>
          </a:p>
          <a:p>
            <a:pPr marL="285750" indent="-285750">
              <a:buFont typeface="Arial" panose="020B0604020202020204" pitchFamily="34" charset="0"/>
              <a:buChar char="•"/>
            </a:pPr>
            <a:r>
              <a:rPr lang="en-US" sz="2400" dirty="0"/>
              <a:t>Online training for education and compliance</a:t>
            </a:r>
          </a:p>
          <a:p>
            <a:pPr marL="285750" indent="-285750">
              <a:buFont typeface="Arial" panose="020B0604020202020204" pitchFamily="34" charset="0"/>
              <a:buChar char="•"/>
            </a:pPr>
            <a:r>
              <a:rPr lang="en-US" sz="2400" dirty="0"/>
              <a:t>Daily self-screening </a:t>
            </a:r>
          </a:p>
          <a:p>
            <a:pPr marL="285750" indent="-285750">
              <a:buFont typeface="Arial" panose="020B0604020202020204" pitchFamily="34" charset="0"/>
              <a:buChar char="•"/>
            </a:pPr>
            <a:endParaRPr lang="en-US" sz="2400" dirty="0"/>
          </a:p>
        </p:txBody>
      </p:sp>
    </p:spTree>
    <p:extLst>
      <p:ext uri="{BB962C8B-B14F-4D97-AF65-F5344CB8AC3E}">
        <p14:creationId xmlns:p14="http://schemas.microsoft.com/office/powerpoint/2010/main" val="35849203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004748" y="2514600"/>
            <a:ext cx="3699573" cy="1600200"/>
          </a:xfrm>
        </p:spPr>
        <p:txBody>
          <a:bodyPr anchor="t">
            <a:noAutofit/>
          </a:bodyPr>
          <a:lstStyle/>
          <a:p>
            <a:r>
              <a:rPr lang="en-US" dirty="0"/>
              <a:t>Communication</a:t>
            </a:r>
          </a:p>
        </p:txBody>
      </p:sp>
      <p:pic>
        <p:nvPicPr>
          <p:cNvPr id="6" name="Content Placeholder 5">
            <a:extLst>
              <a:ext uri="{FF2B5EF4-FFF2-40B4-BE49-F238E27FC236}">
                <a16:creationId xmlns:a16="http://schemas.microsoft.com/office/drawing/2014/main" id="{03953CA9-50F5-4B91-BF7E-B009ECDC14E8}"/>
              </a:ext>
            </a:extLst>
          </p:cNvPr>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790575" y="354517"/>
            <a:ext cx="6126163" cy="932385"/>
          </a:xfrm>
        </p:spPr>
      </p:pic>
      <p:sp>
        <p:nvSpPr>
          <p:cNvPr id="4" name="Text Placeholder 3"/>
          <p:cNvSpPr>
            <a:spLocks noGrp="1"/>
          </p:cNvSpPr>
          <p:nvPr>
            <p:ph type="body" sz="half" idx="2"/>
          </p:nvPr>
        </p:nvSpPr>
        <p:spPr>
          <a:xfrm>
            <a:off x="790575" y="1573967"/>
            <a:ext cx="6464664" cy="4766872"/>
          </a:xfrm>
        </p:spPr>
        <p:txBody>
          <a:bodyPr>
            <a:normAutofit/>
          </a:bodyPr>
          <a:lstStyle/>
          <a:p>
            <a:pPr marL="285750" indent="-285750">
              <a:buFont typeface="Arial" panose="020B0604020202020204" pitchFamily="34" charset="0"/>
              <a:buChar char="•"/>
            </a:pPr>
            <a:r>
              <a:rPr lang="en-US" sz="2800" dirty="0"/>
              <a:t>Text messages, emails</a:t>
            </a:r>
          </a:p>
          <a:p>
            <a:pPr marL="285750" indent="-285750">
              <a:buFont typeface="Arial" panose="020B0604020202020204" pitchFamily="34" charset="0"/>
              <a:buChar char="•"/>
            </a:pPr>
            <a:r>
              <a:rPr lang="en-US" sz="2800" dirty="0"/>
              <a:t>MS Teams/Zoom</a:t>
            </a:r>
          </a:p>
          <a:p>
            <a:pPr marL="285750" indent="-285750">
              <a:buFont typeface="Arial" panose="020B0604020202020204" pitchFamily="34" charset="0"/>
              <a:buChar char="•"/>
            </a:pPr>
            <a:r>
              <a:rPr lang="en-US" sz="2800" dirty="0"/>
              <a:t>Staff/departmental meetings</a:t>
            </a:r>
          </a:p>
          <a:p>
            <a:pPr marL="285750" indent="-285750">
              <a:buFont typeface="Arial" panose="020B0604020202020204" pitchFamily="34" charset="0"/>
              <a:buChar char="•"/>
            </a:pPr>
            <a:r>
              <a:rPr lang="en-US" sz="2800" dirty="0"/>
              <a:t>Social media/Website</a:t>
            </a:r>
          </a:p>
          <a:p>
            <a:pPr marL="285750" indent="-285750">
              <a:buFont typeface="Arial" panose="020B0604020202020204" pitchFamily="34" charset="0"/>
              <a:buChar char="•"/>
            </a:pPr>
            <a:r>
              <a:rPr lang="en-US" sz="2800" dirty="0"/>
              <a:t>Signage</a:t>
            </a:r>
          </a:p>
          <a:p>
            <a:pPr marL="285750" indent="-285750">
              <a:buFont typeface="Arial" panose="020B0604020202020204" pitchFamily="34" charset="0"/>
              <a:buChar char="•"/>
            </a:pPr>
            <a:r>
              <a:rPr lang="en-US" sz="2800" dirty="0"/>
              <a:t>Weekly all-employee video-conference for sharing information &amp; maintaining morale, normalcy &amp; connectedness</a:t>
            </a:r>
          </a:p>
        </p:txBody>
      </p:sp>
    </p:spTree>
    <p:extLst>
      <p:ext uri="{BB962C8B-B14F-4D97-AF65-F5344CB8AC3E}">
        <p14:creationId xmlns:p14="http://schemas.microsoft.com/office/powerpoint/2010/main" val="38274077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004748" y="2514600"/>
            <a:ext cx="3699573" cy="1600200"/>
          </a:xfrm>
        </p:spPr>
        <p:txBody>
          <a:bodyPr anchor="t">
            <a:noAutofit/>
          </a:bodyPr>
          <a:lstStyle/>
          <a:p>
            <a:r>
              <a:rPr lang="en-US" sz="3800" dirty="0"/>
              <a:t>student guidelines &amp; expectations</a:t>
            </a:r>
          </a:p>
        </p:txBody>
      </p:sp>
      <p:pic>
        <p:nvPicPr>
          <p:cNvPr id="6" name="Content Placeholder 5">
            <a:extLst>
              <a:ext uri="{FF2B5EF4-FFF2-40B4-BE49-F238E27FC236}">
                <a16:creationId xmlns:a16="http://schemas.microsoft.com/office/drawing/2014/main" id="{03953CA9-50F5-4B91-BF7E-B009ECDC14E8}"/>
              </a:ext>
            </a:extLst>
          </p:cNvPr>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790575" y="354517"/>
            <a:ext cx="6126163" cy="932385"/>
          </a:xfrm>
        </p:spPr>
      </p:pic>
      <p:sp>
        <p:nvSpPr>
          <p:cNvPr id="4" name="Text Placeholder 3"/>
          <p:cNvSpPr>
            <a:spLocks noGrp="1"/>
          </p:cNvSpPr>
          <p:nvPr>
            <p:ph type="body" sz="half" idx="2"/>
          </p:nvPr>
        </p:nvSpPr>
        <p:spPr>
          <a:xfrm>
            <a:off x="790575" y="1573967"/>
            <a:ext cx="6464664" cy="4766872"/>
          </a:xfrm>
        </p:spPr>
        <p:txBody>
          <a:bodyPr>
            <a:normAutofit lnSpcReduction="10000"/>
          </a:bodyPr>
          <a:lstStyle/>
          <a:p>
            <a:pPr marL="285750" indent="-285750">
              <a:buFont typeface="Arial" panose="020B0604020202020204" pitchFamily="34" charset="0"/>
              <a:buChar char="•"/>
            </a:pPr>
            <a:r>
              <a:rPr lang="en-US" sz="2800" dirty="0"/>
              <a:t>Expectations regarding face coverings, hygiene, social distancing, etc. mirror those of employees</a:t>
            </a:r>
          </a:p>
          <a:p>
            <a:pPr marL="285750" indent="-285750">
              <a:buFont typeface="Arial" panose="020B0604020202020204" pitchFamily="34" charset="0"/>
              <a:buChar char="•"/>
            </a:pPr>
            <a:r>
              <a:rPr lang="en-US" sz="2800" dirty="0"/>
              <a:t>Expectations are tied to Code of Conduct </a:t>
            </a:r>
          </a:p>
          <a:p>
            <a:pPr marL="285750" indent="-285750">
              <a:buFont typeface="Arial" panose="020B0604020202020204" pitchFamily="34" charset="0"/>
              <a:buChar char="•"/>
            </a:pPr>
            <a:r>
              <a:rPr lang="en-US" sz="2800" dirty="0"/>
              <a:t>Mobile app to ensure daily screening</a:t>
            </a:r>
          </a:p>
          <a:p>
            <a:pPr marL="285750" indent="-285750">
              <a:buFont typeface="Arial" panose="020B0604020202020204" pitchFamily="34" charset="0"/>
              <a:buChar char="•"/>
            </a:pPr>
            <a:r>
              <a:rPr lang="en-US" sz="2800" dirty="0"/>
              <a:t>“Welcome Stations” at each building’s designated ingress</a:t>
            </a:r>
          </a:p>
          <a:p>
            <a:pPr marL="285750" indent="-285750">
              <a:buFont typeface="Arial" panose="020B0604020202020204" pitchFamily="34" charset="0"/>
              <a:buChar char="•"/>
            </a:pPr>
            <a:r>
              <a:rPr lang="en-US" sz="2800" dirty="0"/>
              <a:t>Temperature scanning</a:t>
            </a:r>
          </a:p>
          <a:p>
            <a:pPr marL="285750" indent="-285750">
              <a:buFont typeface="Arial" panose="020B0604020202020204" pitchFamily="34" charset="0"/>
              <a:buChar char="•"/>
            </a:pPr>
            <a:r>
              <a:rPr lang="en-US" sz="2800" dirty="0"/>
              <a:t>Academic schedule designed in part to reduce volume</a:t>
            </a:r>
          </a:p>
        </p:txBody>
      </p:sp>
    </p:spTree>
    <p:extLst>
      <p:ext uri="{BB962C8B-B14F-4D97-AF65-F5344CB8AC3E}">
        <p14:creationId xmlns:p14="http://schemas.microsoft.com/office/powerpoint/2010/main" val="40056102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004748" y="2514600"/>
            <a:ext cx="3699573" cy="1600200"/>
          </a:xfrm>
        </p:spPr>
        <p:txBody>
          <a:bodyPr anchor="t">
            <a:noAutofit/>
          </a:bodyPr>
          <a:lstStyle/>
          <a:p>
            <a:r>
              <a:rPr lang="en-US" sz="3800" dirty="0"/>
              <a:t>student technology</a:t>
            </a:r>
          </a:p>
        </p:txBody>
      </p:sp>
      <p:pic>
        <p:nvPicPr>
          <p:cNvPr id="6" name="Content Placeholder 5">
            <a:extLst>
              <a:ext uri="{FF2B5EF4-FFF2-40B4-BE49-F238E27FC236}">
                <a16:creationId xmlns:a16="http://schemas.microsoft.com/office/drawing/2014/main" id="{03953CA9-50F5-4B91-BF7E-B009ECDC14E8}"/>
              </a:ext>
            </a:extLst>
          </p:cNvPr>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790575" y="354517"/>
            <a:ext cx="6126163" cy="932385"/>
          </a:xfrm>
        </p:spPr>
      </p:pic>
      <p:sp>
        <p:nvSpPr>
          <p:cNvPr id="4" name="Text Placeholder 3"/>
          <p:cNvSpPr>
            <a:spLocks noGrp="1"/>
          </p:cNvSpPr>
          <p:nvPr>
            <p:ph type="body" sz="half" idx="2"/>
          </p:nvPr>
        </p:nvSpPr>
        <p:spPr>
          <a:xfrm>
            <a:off x="790575" y="1573967"/>
            <a:ext cx="6464664" cy="4766872"/>
          </a:xfrm>
        </p:spPr>
        <p:txBody>
          <a:bodyPr>
            <a:normAutofit/>
          </a:bodyPr>
          <a:lstStyle/>
          <a:p>
            <a:pPr marL="285750" indent="-285750">
              <a:buFont typeface="Arial" panose="020B0604020202020204" pitchFamily="34" charset="0"/>
              <a:buChar char="•"/>
            </a:pPr>
            <a:r>
              <a:rPr lang="en-US" sz="3200" dirty="0"/>
              <a:t>Public wireless access</a:t>
            </a:r>
          </a:p>
          <a:p>
            <a:pPr marL="285750" indent="-285750">
              <a:buFont typeface="Arial" panose="020B0604020202020204" pitchFamily="34" charset="0"/>
              <a:buChar char="•"/>
            </a:pPr>
            <a:r>
              <a:rPr lang="en-US" sz="3200" dirty="0"/>
              <a:t>Computer requirements: minimum specifications</a:t>
            </a:r>
          </a:p>
          <a:p>
            <a:pPr marL="285750" indent="-285750">
              <a:buFont typeface="Arial" panose="020B0604020202020204" pitchFamily="34" charset="0"/>
              <a:buChar char="•"/>
            </a:pPr>
            <a:r>
              <a:rPr lang="en-US" sz="3200" dirty="0"/>
              <a:t>Follett partnership</a:t>
            </a:r>
          </a:p>
          <a:p>
            <a:pPr marL="285750" indent="-285750">
              <a:buFont typeface="Arial" panose="020B0604020202020204" pitchFamily="34" charset="0"/>
              <a:buChar char="•"/>
            </a:pPr>
            <a:r>
              <a:rPr lang="en-US" sz="3200" dirty="0"/>
              <a:t>Dell partnership</a:t>
            </a:r>
          </a:p>
          <a:p>
            <a:pPr marL="285750" indent="-285750">
              <a:buFont typeface="Arial" panose="020B0604020202020204" pitchFamily="34" charset="0"/>
              <a:buChar char="•"/>
            </a:pPr>
            <a:r>
              <a:rPr lang="en-US" sz="3200" dirty="0"/>
              <a:t>Brightspace</a:t>
            </a:r>
          </a:p>
          <a:p>
            <a:pPr marL="285750" indent="-285750">
              <a:buFont typeface="Arial" panose="020B0604020202020204" pitchFamily="34" charset="0"/>
              <a:buChar char="•"/>
            </a:pPr>
            <a:r>
              <a:rPr lang="en-US" sz="3200" dirty="0"/>
              <a:t>Open labs—printing, software, general commuter area</a:t>
            </a:r>
          </a:p>
          <a:p>
            <a:pPr marL="285750" indent="-285750">
              <a:buFont typeface="Arial" panose="020B0604020202020204" pitchFamily="34" charset="0"/>
              <a:buChar char="•"/>
            </a:pPr>
            <a:endParaRPr lang="en-US" sz="3200" dirty="0"/>
          </a:p>
        </p:txBody>
      </p:sp>
    </p:spTree>
    <p:extLst>
      <p:ext uri="{BB962C8B-B14F-4D97-AF65-F5344CB8AC3E}">
        <p14:creationId xmlns:p14="http://schemas.microsoft.com/office/powerpoint/2010/main" val="31204146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004748" y="2514600"/>
            <a:ext cx="3732550" cy="2746948"/>
          </a:xfrm>
        </p:spPr>
        <p:txBody>
          <a:bodyPr anchor="t">
            <a:noAutofit/>
          </a:bodyPr>
          <a:lstStyle/>
          <a:p>
            <a:r>
              <a:rPr lang="en-US" sz="3600" dirty="0"/>
              <a:t>Customer-facing departmental planning</a:t>
            </a:r>
            <a:endParaRPr lang="en-US" sz="3800" dirty="0"/>
          </a:p>
        </p:txBody>
      </p:sp>
      <p:pic>
        <p:nvPicPr>
          <p:cNvPr id="6" name="Content Placeholder 5">
            <a:extLst>
              <a:ext uri="{FF2B5EF4-FFF2-40B4-BE49-F238E27FC236}">
                <a16:creationId xmlns:a16="http://schemas.microsoft.com/office/drawing/2014/main" id="{03953CA9-50F5-4B91-BF7E-B009ECDC14E8}"/>
              </a:ext>
            </a:extLst>
          </p:cNvPr>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790575" y="354517"/>
            <a:ext cx="6126163" cy="932385"/>
          </a:xfrm>
        </p:spPr>
      </p:pic>
      <p:sp>
        <p:nvSpPr>
          <p:cNvPr id="4" name="Text Placeholder 3"/>
          <p:cNvSpPr>
            <a:spLocks noGrp="1"/>
          </p:cNvSpPr>
          <p:nvPr>
            <p:ph type="body" sz="half" idx="2"/>
          </p:nvPr>
        </p:nvSpPr>
        <p:spPr>
          <a:xfrm>
            <a:off x="556182" y="1508289"/>
            <a:ext cx="6699058" cy="4995194"/>
          </a:xfrm>
        </p:spPr>
        <p:txBody>
          <a:bodyPr>
            <a:normAutofit fontScale="70000" lnSpcReduction="20000"/>
          </a:bodyPr>
          <a:lstStyle/>
          <a:p>
            <a:pPr marL="285750" indent="-285750">
              <a:buFont typeface="Wingdings" panose="05000000000000000000" pitchFamily="2" charset="2"/>
              <a:buChar char="§"/>
            </a:pPr>
            <a:r>
              <a:rPr lang="en-US" sz="2400" dirty="0"/>
              <a:t>Enrollment Services Center</a:t>
            </a:r>
          </a:p>
          <a:p>
            <a:pPr marL="742950" lvl="1" indent="-285750">
              <a:buFont typeface="Wingdings" panose="05000000000000000000" pitchFamily="2" charset="2"/>
              <a:buChar char="§"/>
            </a:pPr>
            <a:r>
              <a:rPr lang="en-US" sz="2000" dirty="0"/>
              <a:t>Admissions, Financial Aid, Business Office</a:t>
            </a:r>
          </a:p>
          <a:p>
            <a:pPr marL="742950" lvl="1" indent="-285750">
              <a:buFont typeface="Wingdings" panose="05000000000000000000" pitchFamily="2" charset="2"/>
              <a:buChar char="§"/>
            </a:pPr>
            <a:r>
              <a:rPr lang="en-US" sz="2000" dirty="0"/>
              <a:t>New Student Orientation &amp; Advising</a:t>
            </a:r>
            <a:endParaRPr lang="en-US" sz="2400" dirty="0"/>
          </a:p>
          <a:p>
            <a:pPr marL="285750" indent="-285750">
              <a:buFont typeface="Wingdings" panose="05000000000000000000" pitchFamily="2" charset="2"/>
              <a:buChar char="§"/>
            </a:pPr>
            <a:r>
              <a:rPr lang="en-US" sz="2400" dirty="0"/>
              <a:t>Support Services</a:t>
            </a:r>
          </a:p>
          <a:p>
            <a:pPr marL="742950" lvl="1" indent="-285750">
              <a:buFont typeface="Wingdings" panose="05000000000000000000" pitchFamily="2" charset="2"/>
              <a:buChar char="§"/>
            </a:pPr>
            <a:r>
              <a:rPr lang="en-US" sz="2000" dirty="0"/>
              <a:t>Learning Commons</a:t>
            </a:r>
          </a:p>
          <a:p>
            <a:pPr marL="1200150" lvl="2" indent="-285750">
              <a:buFont typeface="Wingdings" panose="05000000000000000000" pitchFamily="2" charset="2"/>
              <a:buChar char="§"/>
            </a:pPr>
            <a:r>
              <a:rPr lang="en-US" sz="1800" dirty="0"/>
              <a:t>Counseling &amp; Disability</a:t>
            </a:r>
          </a:p>
          <a:p>
            <a:pPr marL="1200150" lvl="2" indent="-285750">
              <a:buFont typeface="Wingdings" panose="05000000000000000000" pitchFamily="2" charset="2"/>
              <a:buChar char="§"/>
            </a:pPr>
            <a:r>
              <a:rPr lang="en-US" sz="1800" dirty="0"/>
              <a:t>Math Portal</a:t>
            </a:r>
          </a:p>
          <a:p>
            <a:pPr marL="1200150" lvl="2" indent="-285750">
              <a:buFont typeface="Wingdings" panose="05000000000000000000" pitchFamily="2" charset="2"/>
              <a:buChar char="§"/>
            </a:pPr>
            <a:r>
              <a:rPr lang="en-US" sz="1800" dirty="0"/>
              <a:t>Academic Support (Tutoring, testing, library support)</a:t>
            </a:r>
          </a:p>
          <a:p>
            <a:pPr marL="742950" lvl="1" indent="-285750">
              <a:buFont typeface="Wingdings" panose="05000000000000000000" pitchFamily="2" charset="2"/>
              <a:buChar char="§"/>
            </a:pPr>
            <a:r>
              <a:rPr lang="en-US" sz="2000" dirty="0"/>
              <a:t>Student Navigator</a:t>
            </a:r>
          </a:p>
          <a:p>
            <a:pPr marL="742950" lvl="1" indent="-285750">
              <a:buFont typeface="Wingdings" panose="05000000000000000000" pitchFamily="2" charset="2"/>
              <a:buChar char="§"/>
            </a:pPr>
            <a:r>
              <a:rPr lang="en-US" sz="2000" dirty="0" err="1"/>
              <a:t>TRiO</a:t>
            </a:r>
            <a:r>
              <a:rPr lang="en-US" sz="2000" dirty="0"/>
              <a:t> Student Support Services</a:t>
            </a:r>
          </a:p>
          <a:p>
            <a:pPr marL="742950" lvl="1" indent="-285750">
              <a:buFont typeface="Wingdings" panose="05000000000000000000" pitchFamily="2" charset="2"/>
              <a:buChar char="§"/>
            </a:pPr>
            <a:r>
              <a:rPr lang="en-US" sz="2000" dirty="0"/>
              <a:t>Jobs for Maine’s Graduates (JMG)</a:t>
            </a:r>
          </a:p>
          <a:p>
            <a:pPr marL="742950" lvl="1" indent="-285750">
              <a:buFont typeface="Wingdings" panose="05000000000000000000" pitchFamily="2" charset="2"/>
              <a:buChar char="§"/>
            </a:pPr>
            <a:r>
              <a:rPr lang="en-US" sz="2000" dirty="0"/>
              <a:t>Embark</a:t>
            </a:r>
          </a:p>
          <a:p>
            <a:pPr marL="285750" indent="-285750">
              <a:buFont typeface="Wingdings" panose="05000000000000000000" pitchFamily="2" charset="2"/>
              <a:buChar char="§"/>
            </a:pPr>
            <a:r>
              <a:rPr lang="en-US" sz="2400" dirty="0"/>
              <a:t>Food Pantry (curbside pick-up)</a:t>
            </a:r>
          </a:p>
          <a:p>
            <a:pPr marL="285750" indent="-285750">
              <a:buFont typeface="Wingdings" panose="05000000000000000000" pitchFamily="2" charset="2"/>
              <a:buChar char="§"/>
            </a:pPr>
            <a:r>
              <a:rPr lang="en-US" sz="2400" dirty="0"/>
              <a:t>College Store (curbside and online ordering)</a:t>
            </a:r>
          </a:p>
          <a:p>
            <a:pPr marL="285750" indent="-285750">
              <a:buFont typeface="Wingdings" panose="05000000000000000000" pitchFamily="2" charset="2"/>
              <a:buChar char="§"/>
            </a:pPr>
            <a:r>
              <a:rPr lang="en-US" sz="2400" dirty="0"/>
              <a:t>Student Life (Senate, Clubs &amp; Orgs, Engagement)</a:t>
            </a:r>
          </a:p>
          <a:p>
            <a:pPr marL="285750" indent="-285750">
              <a:buFont typeface="Wingdings" panose="05000000000000000000" pitchFamily="2" charset="2"/>
              <a:buChar char="§"/>
            </a:pPr>
            <a:r>
              <a:rPr lang="en-US" sz="2400" dirty="0"/>
              <a:t>Communication with Students </a:t>
            </a:r>
          </a:p>
          <a:p>
            <a:pPr marL="285750" indent="-285750">
              <a:buFont typeface="Wingdings" panose="05000000000000000000" pitchFamily="2" charset="2"/>
              <a:buChar char="§"/>
            </a:pPr>
            <a:r>
              <a:rPr lang="en-US" sz="2400" dirty="0"/>
              <a:t>IT</a:t>
            </a:r>
          </a:p>
          <a:p>
            <a:pPr marL="285750" indent="-285750">
              <a:buFont typeface="Wingdings" panose="05000000000000000000" pitchFamily="2" charset="2"/>
              <a:buChar char="§"/>
            </a:pPr>
            <a:r>
              <a:rPr lang="en-US" sz="2400" dirty="0"/>
              <a:t>Safety &amp; Security</a:t>
            </a:r>
          </a:p>
          <a:p>
            <a:pPr marL="285750" indent="-285750">
              <a:buFont typeface="Wingdings" panose="05000000000000000000" pitchFamily="2" charset="2"/>
              <a:buChar char="§"/>
            </a:pPr>
            <a:endParaRPr lang="en-US" sz="2400" dirty="0"/>
          </a:p>
          <a:p>
            <a:pPr marL="285750" indent="-285750">
              <a:buFont typeface="Wingdings" panose="05000000000000000000" pitchFamily="2" charset="2"/>
              <a:buChar char="§"/>
            </a:pPr>
            <a:endParaRPr lang="en-US" sz="2400" dirty="0"/>
          </a:p>
          <a:p>
            <a:pPr marL="285750" indent="-285750">
              <a:buFont typeface="Wingdings" panose="05000000000000000000" pitchFamily="2" charset="2"/>
              <a:buChar char="§"/>
            </a:pPr>
            <a:endParaRPr lang="en-US" sz="2400" dirty="0"/>
          </a:p>
          <a:p>
            <a:pPr marL="285750" indent="-285750">
              <a:buFont typeface="Wingdings" panose="05000000000000000000" pitchFamily="2" charset="2"/>
              <a:buChar char="§"/>
            </a:pPr>
            <a:endParaRPr lang="en-US" sz="2400" dirty="0"/>
          </a:p>
        </p:txBody>
      </p:sp>
    </p:spTree>
    <p:extLst>
      <p:ext uri="{BB962C8B-B14F-4D97-AF65-F5344CB8AC3E}">
        <p14:creationId xmlns:p14="http://schemas.microsoft.com/office/powerpoint/2010/main" val="3700890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004748" y="2514600"/>
            <a:ext cx="3732550" cy="2746948"/>
          </a:xfrm>
        </p:spPr>
        <p:txBody>
          <a:bodyPr anchor="t">
            <a:noAutofit/>
          </a:bodyPr>
          <a:lstStyle/>
          <a:p>
            <a:r>
              <a:rPr lang="en-US" sz="3600" dirty="0"/>
              <a:t>Customer-facing departmental planning</a:t>
            </a:r>
            <a:br>
              <a:rPr lang="en-US" sz="3600" dirty="0"/>
            </a:br>
            <a:r>
              <a:rPr lang="en-US" sz="3600" dirty="0"/>
              <a:t>Continued Conversations</a:t>
            </a:r>
            <a:endParaRPr lang="en-US" sz="3800" dirty="0"/>
          </a:p>
        </p:txBody>
      </p:sp>
      <p:pic>
        <p:nvPicPr>
          <p:cNvPr id="6" name="Content Placeholder 5">
            <a:extLst>
              <a:ext uri="{FF2B5EF4-FFF2-40B4-BE49-F238E27FC236}">
                <a16:creationId xmlns:a16="http://schemas.microsoft.com/office/drawing/2014/main" id="{03953CA9-50F5-4B91-BF7E-B009ECDC14E8}"/>
              </a:ext>
            </a:extLst>
          </p:cNvPr>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790575" y="354517"/>
            <a:ext cx="6126163" cy="932385"/>
          </a:xfrm>
        </p:spPr>
      </p:pic>
      <p:sp>
        <p:nvSpPr>
          <p:cNvPr id="4" name="Text Placeholder 3"/>
          <p:cNvSpPr>
            <a:spLocks noGrp="1"/>
          </p:cNvSpPr>
          <p:nvPr>
            <p:ph type="body" sz="half" idx="2"/>
          </p:nvPr>
        </p:nvSpPr>
        <p:spPr>
          <a:xfrm>
            <a:off x="790575" y="1573967"/>
            <a:ext cx="6464664" cy="5057652"/>
          </a:xfrm>
        </p:spPr>
        <p:txBody>
          <a:bodyPr>
            <a:normAutofit fontScale="55000" lnSpcReduction="20000"/>
          </a:bodyPr>
          <a:lstStyle/>
          <a:p>
            <a:pPr marL="742950" lvl="1" indent="-285750">
              <a:buFont typeface="Wingdings" panose="05000000000000000000" pitchFamily="2" charset="2"/>
              <a:buChar char="§"/>
            </a:pPr>
            <a:r>
              <a:rPr lang="en-US" sz="2800" dirty="0"/>
              <a:t>Managing people &amp; behavioral changes</a:t>
            </a:r>
          </a:p>
          <a:p>
            <a:pPr marL="1200150" lvl="2" indent="-285750">
              <a:buFont typeface="Wingdings" panose="05000000000000000000" pitchFamily="2" charset="2"/>
              <a:buChar char="§"/>
            </a:pPr>
            <a:r>
              <a:rPr lang="en-US" sz="2600" dirty="0"/>
              <a:t>Staggered schedules</a:t>
            </a:r>
          </a:p>
          <a:p>
            <a:pPr marL="1200150" lvl="2" indent="-285750">
              <a:buFont typeface="Wingdings" panose="05000000000000000000" pitchFamily="2" charset="2"/>
              <a:buChar char="§"/>
            </a:pPr>
            <a:r>
              <a:rPr lang="en-US" sz="2600" dirty="0"/>
              <a:t>New ways of doing business</a:t>
            </a:r>
          </a:p>
          <a:p>
            <a:pPr marL="742950" lvl="1" indent="-285750">
              <a:buFont typeface="Wingdings" panose="05000000000000000000" pitchFamily="2" charset="2"/>
              <a:buChar char="§"/>
            </a:pPr>
            <a:r>
              <a:rPr lang="en-US" sz="2800" dirty="0"/>
              <a:t>Managing unique spaces that span the campus</a:t>
            </a:r>
          </a:p>
          <a:p>
            <a:pPr marL="1200150" lvl="2" indent="-285750">
              <a:buFont typeface="Wingdings" panose="05000000000000000000" pitchFamily="2" charset="2"/>
              <a:buChar char="§"/>
            </a:pPr>
            <a:r>
              <a:rPr lang="en-US" sz="2600" dirty="0"/>
              <a:t>Traffic flow floor signage</a:t>
            </a:r>
          </a:p>
          <a:p>
            <a:pPr marL="1200150" lvl="2" indent="-285750">
              <a:buFont typeface="Wingdings" panose="05000000000000000000" pitchFamily="2" charset="2"/>
              <a:buChar char="§"/>
            </a:pPr>
            <a:r>
              <a:rPr lang="en-US" sz="2600" dirty="0"/>
              <a:t>Removal of furniture</a:t>
            </a:r>
          </a:p>
          <a:p>
            <a:pPr marL="1200150" lvl="2" indent="-285750">
              <a:buFont typeface="Wingdings" panose="05000000000000000000" pitchFamily="2" charset="2"/>
              <a:buChar char="§"/>
            </a:pPr>
            <a:r>
              <a:rPr lang="en-US" sz="2600" dirty="0"/>
              <a:t>Protocols for in-person service delivery</a:t>
            </a:r>
          </a:p>
          <a:p>
            <a:pPr marL="1200150" lvl="2" indent="-285750">
              <a:buFont typeface="Wingdings" panose="05000000000000000000" pitchFamily="2" charset="2"/>
              <a:buChar char="§"/>
            </a:pPr>
            <a:r>
              <a:rPr lang="en-US" sz="2600" dirty="0"/>
              <a:t>Student Appointments</a:t>
            </a:r>
          </a:p>
          <a:p>
            <a:pPr marL="1200150" lvl="2" indent="-285750">
              <a:buFont typeface="Wingdings" panose="05000000000000000000" pitchFamily="2" charset="2"/>
              <a:buChar char="§"/>
            </a:pPr>
            <a:r>
              <a:rPr lang="en-US" sz="2600" dirty="0"/>
              <a:t>Plexi Glass Partitions</a:t>
            </a:r>
          </a:p>
          <a:p>
            <a:pPr marL="742950" lvl="1" indent="-285750">
              <a:buFont typeface="Wingdings" panose="05000000000000000000" pitchFamily="2" charset="2"/>
              <a:buChar char="§"/>
            </a:pPr>
            <a:r>
              <a:rPr lang="en-US" sz="2800" dirty="0"/>
              <a:t>Enhancing remote delivery of services</a:t>
            </a:r>
          </a:p>
          <a:p>
            <a:pPr marL="1200150" lvl="2" indent="-285750">
              <a:buFont typeface="Wingdings" panose="05000000000000000000" pitchFamily="2" charset="2"/>
              <a:buChar char="§"/>
            </a:pPr>
            <a:r>
              <a:rPr lang="en-US" sz="2600" dirty="0"/>
              <a:t>When is face to face necessary vs remote</a:t>
            </a:r>
          </a:p>
          <a:p>
            <a:pPr marL="1200150" lvl="2" indent="-285750">
              <a:buFont typeface="Wingdings" panose="05000000000000000000" pitchFamily="2" charset="2"/>
              <a:buChar char="§"/>
            </a:pPr>
            <a:r>
              <a:rPr lang="en-US" sz="2600" dirty="0"/>
              <a:t>Serving students on campus vs remote learners</a:t>
            </a:r>
          </a:p>
          <a:p>
            <a:pPr marL="742950" lvl="1" indent="-285750">
              <a:buFont typeface="Wingdings" panose="05000000000000000000" pitchFamily="2" charset="2"/>
              <a:buChar char="§"/>
            </a:pPr>
            <a:r>
              <a:rPr lang="en-US" sz="2800" dirty="0"/>
              <a:t>Student Life Challenges</a:t>
            </a:r>
          </a:p>
          <a:p>
            <a:pPr marL="1200150" lvl="2" indent="-285750">
              <a:buFont typeface="Wingdings" panose="05000000000000000000" pitchFamily="2" charset="2"/>
              <a:buChar char="§"/>
            </a:pPr>
            <a:r>
              <a:rPr lang="en-US" sz="2600" dirty="0"/>
              <a:t>How to engage students remotely</a:t>
            </a:r>
          </a:p>
          <a:p>
            <a:pPr marL="742950" lvl="1" indent="-285750">
              <a:buFont typeface="Wingdings" panose="05000000000000000000" pitchFamily="2" charset="2"/>
              <a:buChar char="§"/>
            </a:pPr>
            <a:r>
              <a:rPr lang="en-US" sz="2800" dirty="0"/>
              <a:t>Retention Efforts</a:t>
            </a:r>
          </a:p>
          <a:p>
            <a:pPr marL="1200150" lvl="2" indent="-285750">
              <a:buFont typeface="Wingdings" panose="05000000000000000000" pitchFamily="2" charset="2"/>
              <a:buChar char="§"/>
            </a:pPr>
            <a:r>
              <a:rPr lang="en-US" sz="2600" dirty="0"/>
              <a:t>How to monitor and connect with students who may be struggling</a:t>
            </a:r>
          </a:p>
          <a:p>
            <a:pPr marL="1200150" lvl="2" indent="-285750">
              <a:buFont typeface="Wingdings" panose="05000000000000000000" pitchFamily="2" charset="2"/>
              <a:buChar char="§"/>
            </a:pPr>
            <a:r>
              <a:rPr lang="en-US" sz="2600" dirty="0"/>
              <a:t>Identification of needs for early intervention</a:t>
            </a:r>
          </a:p>
          <a:p>
            <a:pPr marL="1200150" lvl="2" indent="-285750">
              <a:buFont typeface="Wingdings" panose="05000000000000000000" pitchFamily="2" charset="2"/>
              <a:buChar char="§"/>
            </a:pPr>
            <a:r>
              <a:rPr lang="en-US" sz="2600" dirty="0"/>
              <a:t>Continued monitoring of technology needs</a:t>
            </a:r>
            <a:endParaRPr lang="en-US" sz="2800" dirty="0"/>
          </a:p>
          <a:p>
            <a:pPr marL="742950" lvl="1" indent="-285750">
              <a:buFont typeface="Wingdings" panose="05000000000000000000" pitchFamily="2" charset="2"/>
              <a:buChar char="§"/>
            </a:pPr>
            <a:r>
              <a:rPr lang="en-US" sz="2800" dirty="0"/>
              <a:t>IT support protocols, new software/systems to support</a:t>
            </a:r>
          </a:p>
          <a:p>
            <a:pPr marL="742950" lvl="1" indent="-285750">
              <a:buFont typeface="Wingdings" panose="05000000000000000000" pitchFamily="2" charset="2"/>
              <a:buChar char="§"/>
            </a:pPr>
            <a:endParaRPr lang="en-US" sz="2800" dirty="0"/>
          </a:p>
          <a:p>
            <a:pPr marL="742950" lvl="1" indent="-285750">
              <a:buFont typeface="Wingdings" panose="05000000000000000000" pitchFamily="2" charset="2"/>
              <a:buChar char="§"/>
            </a:pPr>
            <a:endParaRPr lang="en-US" sz="2800" dirty="0"/>
          </a:p>
          <a:p>
            <a:pPr marL="285750" indent="-285750">
              <a:buFont typeface="Wingdings" panose="05000000000000000000" pitchFamily="2" charset="2"/>
              <a:buChar char="§"/>
            </a:pPr>
            <a:endParaRPr lang="en-US" sz="2400" dirty="0"/>
          </a:p>
          <a:p>
            <a:pPr marL="285750" indent="-285750">
              <a:buFont typeface="Wingdings" panose="05000000000000000000" pitchFamily="2" charset="2"/>
              <a:buChar char="§"/>
            </a:pPr>
            <a:endParaRPr lang="en-US" sz="2400" dirty="0"/>
          </a:p>
          <a:p>
            <a:pPr marL="285750" indent="-285750">
              <a:buFont typeface="Wingdings" panose="05000000000000000000" pitchFamily="2" charset="2"/>
              <a:buChar char="§"/>
            </a:pPr>
            <a:endParaRPr lang="en-US" sz="2400" dirty="0"/>
          </a:p>
          <a:p>
            <a:pPr marL="285750" indent="-285750">
              <a:buFont typeface="Wingdings" panose="05000000000000000000" pitchFamily="2" charset="2"/>
              <a:buChar char="§"/>
            </a:pPr>
            <a:endParaRPr lang="en-US" sz="2400" dirty="0"/>
          </a:p>
        </p:txBody>
      </p:sp>
    </p:spTree>
    <p:extLst>
      <p:ext uri="{BB962C8B-B14F-4D97-AF65-F5344CB8AC3E}">
        <p14:creationId xmlns:p14="http://schemas.microsoft.com/office/powerpoint/2010/main" val="31084751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004748" y="2514600"/>
            <a:ext cx="3699573" cy="1600200"/>
          </a:xfrm>
        </p:spPr>
        <p:txBody>
          <a:bodyPr anchor="t">
            <a:noAutofit/>
          </a:bodyPr>
          <a:lstStyle/>
          <a:p>
            <a:r>
              <a:rPr lang="en-US" sz="3800" dirty="0"/>
              <a:t>Academic </a:t>
            </a:r>
            <a:br>
              <a:rPr lang="en-US" sz="3800" dirty="0"/>
            </a:br>
            <a:r>
              <a:rPr lang="en-US" sz="3800" dirty="0"/>
              <a:t>planning</a:t>
            </a:r>
          </a:p>
        </p:txBody>
      </p:sp>
      <p:pic>
        <p:nvPicPr>
          <p:cNvPr id="6" name="Content Placeholder 5">
            <a:extLst>
              <a:ext uri="{FF2B5EF4-FFF2-40B4-BE49-F238E27FC236}">
                <a16:creationId xmlns:a16="http://schemas.microsoft.com/office/drawing/2014/main" id="{03953CA9-50F5-4B91-BF7E-B009ECDC14E8}"/>
              </a:ext>
            </a:extLst>
          </p:cNvPr>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790575" y="354517"/>
            <a:ext cx="6126163" cy="932385"/>
          </a:xfrm>
        </p:spPr>
      </p:pic>
      <p:sp>
        <p:nvSpPr>
          <p:cNvPr id="4" name="Text Placeholder 3"/>
          <p:cNvSpPr>
            <a:spLocks noGrp="1"/>
          </p:cNvSpPr>
          <p:nvPr>
            <p:ph type="body" sz="half" idx="2"/>
          </p:nvPr>
        </p:nvSpPr>
        <p:spPr>
          <a:xfrm>
            <a:off x="790575" y="1773717"/>
            <a:ext cx="6238186" cy="4390853"/>
          </a:xfrm>
        </p:spPr>
        <p:txBody>
          <a:bodyPr/>
          <a:lstStyle/>
          <a:p>
            <a:pPr marL="285750" indent="-285750">
              <a:buFont typeface="Arial" panose="020B0604020202020204" pitchFamily="34" charset="0"/>
              <a:buChar char="•"/>
            </a:pPr>
            <a:r>
              <a:rPr lang="en-US" sz="2000" dirty="0"/>
              <a:t>Overview of Academic Plans</a:t>
            </a:r>
          </a:p>
          <a:p>
            <a:pPr marL="742950" lvl="1" indent="-285750">
              <a:buFont typeface="Arial" panose="020B0604020202020204" pitchFamily="34" charset="0"/>
              <a:buChar char="•"/>
            </a:pPr>
            <a:r>
              <a:rPr lang="en-US" sz="2000" dirty="0"/>
              <a:t>Brightspace</a:t>
            </a:r>
          </a:p>
          <a:p>
            <a:pPr marL="742950" lvl="1" indent="-285750">
              <a:buFont typeface="Arial" panose="020B0604020202020204" pitchFamily="34" charset="0"/>
              <a:buChar char="•"/>
            </a:pPr>
            <a:r>
              <a:rPr lang="en-US" sz="2000" dirty="0"/>
              <a:t>Lecture-based courses transitioned to online</a:t>
            </a:r>
          </a:p>
          <a:p>
            <a:pPr marL="1200150" lvl="2" indent="-285750">
              <a:buFont typeface="Arial" panose="020B0604020202020204" pitchFamily="34" charset="0"/>
              <a:buChar char="•"/>
            </a:pPr>
            <a:r>
              <a:rPr lang="en-US" sz="2000" dirty="0"/>
              <a:t>Asynchronous</a:t>
            </a:r>
          </a:p>
          <a:p>
            <a:pPr marL="1200150" lvl="2" indent="-285750">
              <a:buFont typeface="Arial" panose="020B0604020202020204" pitchFamily="34" charset="0"/>
              <a:buChar char="•"/>
            </a:pPr>
            <a:r>
              <a:rPr lang="en-US" sz="2000" dirty="0"/>
              <a:t>Synchronous</a:t>
            </a:r>
          </a:p>
          <a:p>
            <a:pPr marL="742950" lvl="1" indent="-285750">
              <a:buFont typeface="Arial" panose="020B0604020202020204" pitchFamily="34" charset="0"/>
              <a:buChar char="•"/>
            </a:pPr>
            <a:r>
              <a:rPr lang="en-US" sz="2000" dirty="0"/>
              <a:t>Lab, Shop and Studio Courses</a:t>
            </a:r>
          </a:p>
          <a:p>
            <a:pPr marL="1200150" lvl="2" indent="-285750">
              <a:buFont typeface="Arial" panose="020B0604020202020204" pitchFamily="34" charset="0"/>
              <a:buChar char="•"/>
            </a:pPr>
            <a:r>
              <a:rPr lang="en-US" sz="2000" dirty="0"/>
              <a:t>Small Cohorts</a:t>
            </a:r>
          </a:p>
          <a:p>
            <a:pPr marL="1200150" lvl="2" indent="-285750">
              <a:buFont typeface="Arial" panose="020B0604020202020204" pitchFamily="34" charset="0"/>
              <a:buChar char="•"/>
            </a:pPr>
            <a:r>
              <a:rPr lang="en-US" sz="2000" dirty="0"/>
              <a:t>Hybrid</a:t>
            </a:r>
          </a:p>
          <a:p>
            <a:pPr marL="1200150" lvl="2" indent="-285750">
              <a:buFont typeface="Arial" panose="020B0604020202020204" pitchFamily="34" charset="0"/>
              <a:buChar char="•"/>
            </a:pPr>
            <a:r>
              <a:rPr lang="en-US" sz="2000" dirty="0"/>
              <a:t>Scheduling strategies</a:t>
            </a:r>
          </a:p>
          <a:p>
            <a:pPr marL="742950" lvl="1" indent="-285750">
              <a:buFont typeface="Arial" panose="020B0604020202020204" pitchFamily="34" charset="0"/>
              <a:buChar char="•"/>
            </a:pPr>
            <a:r>
              <a:rPr lang="en-US" sz="2000" dirty="0"/>
              <a:t>Clinical and Practicums</a:t>
            </a:r>
          </a:p>
          <a:p>
            <a:pPr marL="742950" lvl="1" indent="-285750">
              <a:buFont typeface="Arial" panose="020B0604020202020204" pitchFamily="34" charset="0"/>
              <a:buChar char="•"/>
            </a:pPr>
            <a:r>
              <a:rPr lang="en-US" sz="2000" dirty="0"/>
              <a:t>Concurrent and Dual Enrollment</a:t>
            </a:r>
          </a:p>
          <a:p>
            <a:pPr marL="742950" lvl="1" indent="-285750">
              <a:buFont typeface="Arial" panose="020B0604020202020204" pitchFamily="34" charset="0"/>
              <a:buChar char="•"/>
            </a:pPr>
            <a:endParaRPr lang="en-US" dirty="0"/>
          </a:p>
          <a:p>
            <a:endParaRPr lang="en-US" dirty="0"/>
          </a:p>
          <a:p>
            <a:pPr lvl="2"/>
            <a:endParaRPr lang="en-US" dirty="0"/>
          </a:p>
          <a:p>
            <a:pPr marL="285750" indent="-285750">
              <a:buFont typeface="Arial" panose="020B0604020202020204" pitchFamily="34" charset="0"/>
              <a:buChar char="•"/>
            </a:pPr>
            <a:endParaRPr lang="en-US" dirty="0"/>
          </a:p>
        </p:txBody>
      </p:sp>
    </p:spTree>
    <p:extLst>
      <p:ext uri="{BB962C8B-B14F-4D97-AF65-F5344CB8AC3E}">
        <p14:creationId xmlns:p14="http://schemas.microsoft.com/office/powerpoint/2010/main" val="36197923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004748" y="2514600"/>
            <a:ext cx="3699573" cy="1600200"/>
          </a:xfrm>
        </p:spPr>
        <p:txBody>
          <a:bodyPr anchor="t">
            <a:noAutofit/>
          </a:bodyPr>
          <a:lstStyle/>
          <a:p>
            <a:r>
              <a:rPr lang="en-US" sz="3800" dirty="0"/>
              <a:t>Academic </a:t>
            </a:r>
            <a:br>
              <a:rPr lang="en-US" sz="3800" dirty="0"/>
            </a:br>
            <a:r>
              <a:rPr lang="en-US" sz="3800" dirty="0"/>
              <a:t>planning</a:t>
            </a:r>
          </a:p>
        </p:txBody>
      </p:sp>
      <p:pic>
        <p:nvPicPr>
          <p:cNvPr id="6" name="Content Placeholder 5">
            <a:extLst>
              <a:ext uri="{FF2B5EF4-FFF2-40B4-BE49-F238E27FC236}">
                <a16:creationId xmlns:a16="http://schemas.microsoft.com/office/drawing/2014/main" id="{03953CA9-50F5-4B91-BF7E-B009ECDC14E8}"/>
              </a:ext>
            </a:extLst>
          </p:cNvPr>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790575" y="354517"/>
            <a:ext cx="6126163" cy="932385"/>
          </a:xfrm>
        </p:spPr>
      </p:pic>
      <p:sp>
        <p:nvSpPr>
          <p:cNvPr id="4" name="Text Placeholder 3"/>
          <p:cNvSpPr>
            <a:spLocks noGrp="1"/>
          </p:cNvSpPr>
          <p:nvPr>
            <p:ph type="body" sz="half" idx="2"/>
          </p:nvPr>
        </p:nvSpPr>
        <p:spPr>
          <a:xfrm>
            <a:off x="790575" y="1573967"/>
            <a:ext cx="6464664" cy="4766872"/>
          </a:xfrm>
        </p:spPr>
        <p:txBody>
          <a:bodyPr/>
          <a:lstStyle/>
          <a:p>
            <a:pPr lvl="1"/>
            <a:endParaRPr lang="en-US" dirty="0"/>
          </a:p>
          <a:p>
            <a:endParaRPr lang="en-US" dirty="0"/>
          </a:p>
          <a:p>
            <a:pPr lvl="2"/>
            <a:endParaRPr lang="en-US" dirty="0"/>
          </a:p>
          <a:p>
            <a:pPr marL="285750" indent="-285750">
              <a:buFont typeface="Arial" panose="020B0604020202020204" pitchFamily="34" charset="0"/>
              <a:buChar char="•"/>
            </a:pPr>
            <a:endParaRPr lang="en-US" dirty="0"/>
          </a:p>
        </p:txBody>
      </p:sp>
      <p:pic>
        <p:nvPicPr>
          <p:cNvPr id="8" name="Picture 7">
            <a:extLst>
              <a:ext uri="{FF2B5EF4-FFF2-40B4-BE49-F238E27FC236}">
                <a16:creationId xmlns:a16="http://schemas.microsoft.com/office/drawing/2014/main" id="{96276A1E-0A02-4B48-BE11-10CEABC059F7}"/>
              </a:ext>
            </a:extLst>
          </p:cNvPr>
          <p:cNvPicPr>
            <a:picLocks noChangeAspect="1"/>
          </p:cNvPicPr>
          <p:nvPr/>
        </p:nvPicPr>
        <p:blipFill>
          <a:blip r:embed="rId4"/>
          <a:stretch>
            <a:fillRect/>
          </a:stretch>
        </p:blipFill>
        <p:spPr>
          <a:xfrm>
            <a:off x="790574" y="2015112"/>
            <a:ext cx="5889707" cy="3636388"/>
          </a:xfrm>
          <a:prstGeom prst="rect">
            <a:avLst/>
          </a:prstGeom>
        </p:spPr>
      </p:pic>
    </p:spTree>
    <p:extLst>
      <p:ext uri="{BB962C8B-B14F-4D97-AF65-F5344CB8AC3E}">
        <p14:creationId xmlns:p14="http://schemas.microsoft.com/office/powerpoint/2010/main" val="39145377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004748" y="2514600"/>
            <a:ext cx="3699573" cy="1600200"/>
          </a:xfrm>
        </p:spPr>
        <p:txBody>
          <a:bodyPr anchor="t">
            <a:noAutofit/>
          </a:bodyPr>
          <a:lstStyle/>
          <a:p>
            <a:r>
              <a:rPr lang="en-US" sz="3800" dirty="0"/>
              <a:t>Academic </a:t>
            </a:r>
            <a:br>
              <a:rPr lang="en-US" sz="3800" dirty="0"/>
            </a:br>
            <a:r>
              <a:rPr lang="en-US" sz="3800" dirty="0"/>
              <a:t>planning</a:t>
            </a:r>
          </a:p>
        </p:txBody>
      </p:sp>
      <p:pic>
        <p:nvPicPr>
          <p:cNvPr id="6" name="Content Placeholder 5">
            <a:extLst>
              <a:ext uri="{FF2B5EF4-FFF2-40B4-BE49-F238E27FC236}">
                <a16:creationId xmlns:a16="http://schemas.microsoft.com/office/drawing/2014/main" id="{03953CA9-50F5-4B91-BF7E-B009ECDC14E8}"/>
              </a:ext>
            </a:extLst>
          </p:cNvPr>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790575" y="354517"/>
            <a:ext cx="6126163" cy="932385"/>
          </a:xfrm>
        </p:spPr>
      </p:pic>
      <p:sp>
        <p:nvSpPr>
          <p:cNvPr id="4" name="Text Placeholder 3"/>
          <p:cNvSpPr>
            <a:spLocks noGrp="1"/>
          </p:cNvSpPr>
          <p:nvPr>
            <p:ph type="body" sz="half" idx="2"/>
          </p:nvPr>
        </p:nvSpPr>
        <p:spPr>
          <a:xfrm>
            <a:off x="1320799" y="2956559"/>
            <a:ext cx="5934439" cy="3384279"/>
          </a:xfrm>
        </p:spPr>
        <p:txBody>
          <a:bodyPr/>
          <a:lstStyle/>
          <a:p>
            <a:pPr lvl="1"/>
            <a:endParaRPr lang="en-US" dirty="0"/>
          </a:p>
          <a:p>
            <a:endParaRPr lang="en-US" dirty="0"/>
          </a:p>
          <a:p>
            <a:pPr lvl="2"/>
            <a:endParaRPr lang="en-US" dirty="0"/>
          </a:p>
          <a:p>
            <a:pPr marL="285750" indent="-285750">
              <a:buFont typeface="Arial" panose="020B0604020202020204" pitchFamily="34" charset="0"/>
              <a:buChar char="•"/>
            </a:pPr>
            <a:endParaRPr lang="en-US" dirty="0"/>
          </a:p>
        </p:txBody>
      </p:sp>
      <p:pic>
        <p:nvPicPr>
          <p:cNvPr id="7" name="Picture 6">
            <a:extLst>
              <a:ext uri="{FF2B5EF4-FFF2-40B4-BE49-F238E27FC236}">
                <a16:creationId xmlns:a16="http://schemas.microsoft.com/office/drawing/2014/main" id="{DCD14D50-45D1-4B98-8A2C-D5756002469F}"/>
              </a:ext>
            </a:extLst>
          </p:cNvPr>
          <p:cNvPicPr>
            <a:picLocks noChangeAspect="1"/>
          </p:cNvPicPr>
          <p:nvPr/>
        </p:nvPicPr>
        <p:blipFill>
          <a:blip r:embed="rId4"/>
          <a:stretch>
            <a:fillRect/>
          </a:stretch>
        </p:blipFill>
        <p:spPr>
          <a:xfrm>
            <a:off x="670252" y="2956559"/>
            <a:ext cx="6402499" cy="3546924"/>
          </a:xfrm>
          <a:prstGeom prst="rect">
            <a:avLst/>
          </a:prstGeom>
          <a:ln w="28575" cmpd="thinThick">
            <a:solidFill>
              <a:schemeClr val="accent1">
                <a:lumMod val="75000"/>
              </a:schemeClr>
            </a:solidFill>
          </a:ln>
        </p:spPr>
      </p:pic>
      <p:sp>
        <p:nvSpPr>
          <p:cNvPr id="8" name="TextBox 7">
            <a:extLst>
              <a:ext uri="{FF2B5EF4-FFF2-40B4-BE49-F238E27FC236}">
                <a16:creationId xmlns:a16="http://schemas.microsoft.com/office/drawing/2014/main" id="{1DD13F33-5413-4554-91E2-ADA409C66601}"/>
              </a:ext>
            </a:extLst>
          </p:cNvPr>
          <p:cNvSpPr txBox="1"/>
          <p:nvPr/>
        </p:nvSpPr>
        <p:spPr>
          <a:xfrm>
            <a:off x="670252" y="1670841"/>
            <a:ext cx="6246486" cy="932384"/>
          </a:xfrm>
          <a:prstGeom prst="rect">
            <a:avLst/>
          </a:prstGeom>
          <a:noFill/>
        </p:spPr>
        <p:txBody>
          <a:bodyPr wrap="square">
            <a:spAutoFit/>
          </a:bodyPr>
          <a:lstStyle/>
          <a:p>
            <a:r>
              <a:rPr lang="en-US" dirty="0">
                <a:latin typeface="Calibri" panose="020F0502020204030204" pitchFamily="34" charset="0"/>
                <a:cs typeface="Calibri" panose="020F0502020204030204" pitchFamily="34" charset="0"/>
              </a:rPr>
              <a:t>Programs</a:t>
            </a:r>
          </a:p>
          <a:p>
            <a:pPr marL="742950" lvl="1" indent="-285750">
              <a:buFont typeface="Arial" panose="020B0604020202020204" pitchFamily="34" charset="0"/>
              <a:buChar char="•"/>
            </a:pPr>
            <a:r>
              <a:rPr lang="en-US" dirty="0">
                <a:latin typeface="Calibri" panose="020F0502020204030204" pitchFamily="34" charset="0"/>
                <a:cs typeface="Calibri" panose="020F0502020204030204" pitchFamily="34" charset="0"/>
              </a:rPr>
              <a:t>6 </a:t>
            </a:r>
            <a:r>
              <a:rPr lang="en-US" dirty="0">
                <a:cs typeface="Calibri" panose="020F0502020204030204" pitchFamily="34" charset="0"/>
              </a:rPr>
              <a:t>Programs</a:t>
            </a:r>
            <a:r>
              <a:rPr lang="en-US" dirty="0">
                <a:latin typeface="Calibri" panose="020F0502020204030204" pitchFamily="34" charset="0"/>
                <a:cs typeface="Calibri" panose="020F0502020204030204" pitchFamily="34" charset="0"/>
              </a:rPr>
              <a:t> fully online</a:t>
            </a:r>
          </a:p>
          <a:p>
            <a:pPr marL="742950" lvl="1" indent="-285750">
              <a:buFont typeface="Arial" panose="020B0604020202020204" pitchFamily="34" charset="0"/>
              <a:buChar char="•"/>
            </a:pPr>
            <a:r>
              <a:rPr lang="en-US" dirty="0">
                <a:latin typeface="Calibri" panose="020F0502020204030204" pitchFamily="34" charset="0"/>
                <a:cs typeface="Calibri" panose="020F0502020204030204" pitchFamily="34" charset="0"/>
              </a:rPr>
              <a:t>17 Programs with essential hands-on experiences</a:t>
            </a:r>
          </a:p>
        </p:txBody>
      </p:sp>
    </p:spTree>
    <p:extLst>
      <p:ext uri="{BB962C8B-B14F-4D97-AF65-F5344CB8AC3E}">
        <p14:creationId xmlns:p14="http://schemas.microsoft.com/office/powerpoint/2010/main" val="42216507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066800" y="2246280"/>
            <a:ext cx="10058400" cy="2743200"/>
          </a:xfrm>
        </p:spPr>
        <p:txBody>
          <a:bodyPr/>
          <a:lstStyle/>
          <a:p>
            <a:r>
              <a:rPr lang="en-US" dirty="0"/>
              <a:t>Pandemic operations planning: 2020-2021</a:t>
            </a:r>
          </a:p>
        </p:txBody>
      </p:sp>
      <p:sp>
        <p:nvSpPr>
          <p:cNvPr id="3" name="Subtitle 2"/>
          <p:cNvSpPr>
            <a:spLocks noGrp="1"/>
          </p:cNvSpPr>
          <p:nvPr>
            <p:ph type="subTitle" idx="1"/>
          </p:nvPr>
        </p:nvSpPr>
        <p:spPr>
          <a:xfrm>
            <a:off x="1066800" y="5171607"/>
            <a:ext cx="10058400" cy="554590"/>
          </a:xfrm>
        </p:spPr>
        <p:txBody>
          <a:bodyPr>
            <a:normAutofit lnSpcReduction="10000"/>
          </a:bodyPr>
          <a:lstStyle/>
          <a:p>
            <a:r>
              <a:rPr lang="en-US" sz="3600" dirty="0">
                <a:solidFill>
                  <a:schemeClr val="accent1">
                    <a:lumMod val="75000"/>
                  </a:schemeClr>
                </a:solidFill>
              </a:rPr>
              <a:t>Kennebec valley community college</a:t>
            </a:r>
          </a:p>
        </p:txBody>
      </p:sp>
    </p:spTree>
    <p:extLst>
      <p:ext uri="{BB962C8B-B14F-4D97-AF65-F5344CB8AC3E}">
        <p14:creationId xmlns:p14="http://schemas.microsoft.com/office/powerpoint/2010/main" val="3532263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004748" y="2514600"/>
            <a:ext cx="3699573" cy="1600200"/>
          </a:xfrm>
        </p:spPr>
        <p:txBody>
          <a:bodyPr anchor="t">
            <a:noAutofit/>
          </a:bodyPr>
          <a:lstStyle/>
          <a:p>
            <a:r>
              <a:rPr lang="en-US" sz="3800" dirty="0"/>
              <a:t>workforce </a:t>
            </a:r>
            <a:r>
              <a:rPr lang="en-US" sz="3800" dirty="0" err="1"/>
              <a:t>developmentplanning</a:t>
            </a:r>
            <a:endParaRPr lang="en-US" sz="3800" dirty="0"/>
          </a:p>
        </p:txBody>
      </p:sp>
      <p:pic>
        <p:nvPicPr>
          <p:cNvPr id="6" name="Content Placeholder 5">
            <a:extLst>
              <a:ext uri="{FF2B5EF4-FFF2-40B4-BE49-F238E27FC236}">
                <a16:creationId xmlns:a16="http://schemas.microsoft.com/office/drawing/2014/main" id="{03953CA9-50F5-4B91-BF7E-B009ECDC14E8}"/>
              </a:ext>
            </a:extLst>
          </p:cNvPr>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790575" y="354517"/>
            <a:ext cx="6126163" cy="932385"/>
          </a:xfrm>
        </p:spPr>
      </p:pic>
      <p:sp>
        <p:nvSpPr>
          <p:cNvPr id="4" name="Text Placeholder 3"/>
          <p:cNvSpPr>
            <a:spLocks noGrp="1"/>
          </p:cNvSpPr>
          <p:nvPr>
            <p:ph type="body" sz="half" idx="2"/>
          </p:nvPr>
        </p:nvSpPr>
        <p:spPr>
          <a:xfrm>
            <a:off x="790575" y="1573967"/>
            <a:ext cx="6464664" cy="4766872"/>
          </a:xfrm>
        </p:spPr>
        <p:txBody>
          <a:bodyPr>
            <a:normAutofit/>
          </a:bodyPr>
          <a:lstStyle/>
          <a:p>
            <a:pPr marL="285750" indent="-285750">
              <a:buFont typeface="Arial" panose="020B0604020202020204" pitchFamily="34" charset="0"/>
              <a:buChar char="•"/>
            </a:pPr>
            <a:r>
              <a:rPr lang="en-US" sz="2800" dirty="0"/>
              <a:t>KVCC Workforce communication</a:t>
            </a:r>
          </a:p>
          <a:p>
            <a:pPr marL="285750" indent="-285750">
              <a:buFont typeface="Arial" panose="020B0604020202020204" pitchFamily="34" charset="0"/>
              <a:buChar char="•"/>
            </a:pPr>
            <a:r>
              <a:rPr lang="en-US" sz="2800" dirty="0"/>
              <a:t>When students arrive on campus</a:t>
            </a:r>
          </a:p>
          <a:p>
            <a:pPr marL="742950" lvl="1" indent="-285750">
              <a:buFont typeface="Arial" panose="020B0604020202020204" pitchFamily="34" charset="0"/>
              <a:buChar char="•"/>
            </a:pPr>
            <a:r>
              <a:rPr lang="en-US" sz="2000" dirty="0"/>
              <a:t>System App</a:t>
            </a:r>
          </a:p>
          <a:p>
            <a:pPr marL="742950" lvl="1" indent="-285750">
              <a:buFont typeface="Arial" panose="020B0604020202020204" pitchFamily="34" charset="0"/>
              <a:buChar char="•"/>
            </a:pPr>
            <a:r>
              <a:rPr lang="en-US" sz="2000" dirty="0"/>
              <a:t>Campus Access Form</a:t>
            </a:r>
          </a:p>
          <a:p>
            <a:pPr marL="285750" indent="-285750">
              <a:buFont typeface="Arial" panose="020B0604020202020204" pitchFamily="34" charset="0"/>
              <a:buChar char="•"/>
            </a:pPr>
            <a:r>
              <a:rPr lang="en-US" sz="2800" dirty="0"/>
              <a:t>Classroom and lab spaces</a:t>
            </a:r>
          </a:p>
          <a:p>
            <a:pPr marL="742950" lvl="1" indent="-285750">
              <a:buFont typeface="Arial" panose="020B0604020202020204" pitchFamily="34" charset="0"/>
              <a:buChar char="•"/>
            </a:pPr>
            <a:r>
              <a:rPr lang="en-US" sz="2000" dirty="0"/>
              <a:t>Class size</a:t>
            </a:r>
          </a:p>
          <a:p>
            <a:pPr marL="742950" lvl="1" indent="-285750">
              <a:buFont typeface="Arial" panose="020B0604020202020204" pitchFamily="34" charset="0"/>
              <a:buChar char="•"/>
            </a:pPr>
            <a:r>
              <a:rPr lang="en-US" sz="2000" dirty="0"/>
              <a:t>Classroom supplies</a:t>
            </a:r>
          </a:p>
          <a:p>
            <a:pPr marL="742950" lvl="1" indent="-285750">
              <a:buFont typeface="Arial" panose="020B0604020202020204" pitchFamily="34" charset="0"/>
              <a:buChar char="•"/>
            </a:pPr>
            <a:r>
              <a:rPr lang="en-US" sz="2000" dirty="0"/>
              <a:t>Equipment access</a:t>
            </a:r>
          </a:p>
          <a:p>
            <a:pPr marL="742950" lvl="1" indent="-285750">
              <a:buFont typeface="Arial" panose="020B0604020202020204" pitchFamily="34" charset="0"/>
              <a:buChar char="•"/>
            </a:pPr>
            <a:r>
              <a:rPr lang="en-US" sz="2000" dirty="0"/>
              <a:t>Cleaning protocols</a:t>
            </a:r>
          </a:p>
          <a:p>
            <a:pPr marL="285750" indent="-285750">
              <a:buFont typeface="Arial" panose="020B0604020202020204" pitchFamily="34" charset="0"/>
              <a:buChar char="•"/>
            </a:pPr>
            <a:r>
              <a:rPr lang="en-US" sz="2800" dirty="0"/>
              <a:t>Online classes</a:t>
            </a:r>
          </a:p>
          <a:p>
            <a:pPr marL="742950" lvl="1" indent="-285750">
              <a:buFont typeface="Arial" panose="020B0604020202020204" pitchFamily="34" charset="0"/>
              <a:buChar char="•"/>
            </a:pPr>
            <a:r>
              <a:rPr lang="en-US" sz="2000" dirty="0"/>
              <a:t>Textbook and material curbside pick up</a:t>
            </a:r>
          </a:p>
          <a:p>
            <a:pPr marL="742950" lvl="1" indent="-285750">
              <a:buFont typeface="Arial" panose="020B0604020202020204" pitchFamily="34" charset="0"/>
              <a:buChar char="•"/>
            </a:pPr>
            <a:endParaRPr lang="en-US" dirty="0"/>
          </a:p>
          <a:p>
            <a:pPr marL="285750" indent="-285750">
              <a:buFont typeface="Arial" panose="020B0604020202020204" pitchFamily="34" charset="0"/>
              <a:buChar char="•"/>
            </a:pPr>
            <a:endParaRPr lang="en-US" dirty="0"/>
          </a:p>
        </p:txBody>
      </p:sp>
    </p:spTree>
    <p:extLst>
      <p:ext uri="{BB962C8B-B14F-4D97-AF65-F5344CB8AC3E}">
        <p14:creationId xmlns:p14="http://schemas.microsoft.com/office/powerpoint/2010/main" val="30843320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004748" y="2514600"/>
            <a:ext cx="3699573" cy="1600200"/>
          </a:xfrm>
        </p:spPr>
        <p:txBody>
          <a:bodyPr anchor="t">
            <a:noAutofit/>
          </a:bodyPr>
          <a:lstStyle/>
          <a:p>
            <a:r>
              <a:rPr lang="en-US" sz="3800" dirty="0"/>
              <a:t>workforce </a:t>
            </a:r>
            <a:r>
              <a:rPr lang="en-US" sz="3800" dirty="0" err="1"/>
              <a:t>developmentplanning</a:t>
            </a:r>
            <a:endParaRPr lang="en-US" sz="3800" dirty="0"/>
          </a:p>
        </p:txBody>
      </p:sp>
      <p:pic>
        <p:nvPicPr>
          <p:cNvPr id="6" name="Content Placeholder 5">
            <a:extLst>
              <a:ext uri="{FF2B5EF4-FFF2-40B4-BE49-F238E27FC236}">
                <a16:creationId xmlns:a16="http://schemas.microsoft.com/office/drawing/2014/main" id="{03953CA9-50F5-4B91-BF7E-B009ECDC14E8}"/>
              </a:ext>
            </a:extLst>
          </p:cNvPr>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790575" y="354517"/>
            <a:ext cx="6126163" cy="932385"/>
          </a:xfrm>
        </p:spPr>
      </p:pic>
      <p:sp>
        <p:nvSpPr>
          <p:cNvPr id="4" name="Text Placeholder 3"/>
          <p:cNvSpPr>
            <a:spLocks noGrp="1"/>
          </p:cNvSpPr>
          <p:nvPr>
            <p:ph type="body" sz="half" idx="2"/>
          </p:nvPr>
        </p:nvSpPr>
        <p:spPr>
          <a:xfrm>
            <a:off x="790575" y="1573967"/>
            <a:ext cx="6464664" cy="4766872"/>
          </a:xfrm>
        </p:spPr>
        <p:txBody>
          <a:bodyPr>
            <a:normAutofit/>
          </a:bodyPr>
          <a:lstStyle/>
          <a:p>
            <a:pPr marL="285750" indent="-285750">
              <a:buFont typeface="Arial" panose="020B0604020202020204" pitchFamily="34" charset="0"/>
              <a:buChar char="•"/>
            </a:pPr>
            <a:endParaRPr lang="en-US" dirty="0"/>
          </a:p>
          <a:p>
            <a:pPr marL="285750" indent="-285750">
              <a:buFont typeface="Arial" panose="020B0604020202020204" pitchFamily="34" charset="0"/>
              <a:buChar char="•"/>
            </a:pPr>
            <a:r>
              <a:rPr lang="en-US" sz="3200" dirty="0"/>
              <a:t>Live classes will be held for hands on training classes</a:t>
            </a:r>
          </a:p>
          <a:p>
            <a:pPr marL="285750" indent="-285750">
              <a:buFont typeface="Arial" panose="020B0604020202020204" pitchFamily="34" charset="0"/>
              <a:buChar char="•"/>
            </a:pPr>
            <a:r>
              <a:rPr lang="en-US" sz="3200" dirty="0"/>
              <a:t>Hybrid classes will be held to serve training with both classroom and lab components</a:t>
            </a:r>
          </a:p>
          <a:p>
            <a:pPr marL="285750" indent="-285750">
              <a:buFont typeface="Arial" panose="020B0604020202020204" pitchFamily="34" charset="0"/>
              <a:buChar char="•"/>
            </a:pPr>
            <a:r>
              <a:rPr lang="en-US" sz="3200" dirty="0"/>
              <a:t>Online classes</a:t>
            </a:r>
          </a:p>
          <a:p>
            <a:pPr marL="742950" lvl="1" indent="-285750">
              <a:buFont typeface="Arial" panose="020B0604020202020204" pitchFamily="34" charset="0"/>
              <a:buChar char="•"/>
            </a:pPr>
            <a:r>
              <a:rPr lang="en-US" sz="2400" dirty="0"/>
              <a:t>Bright Space</a:t>
            </a:r>
          </a:p>
          <a:p>
            <a:pPr marL="742950" lvl="1" indent="-285750">
              <a:buFont typeface="Arial" panose="020B0604020202020204" pitchFamily="34" charset="0"/>
              <a:buChar char="•"/>
            </a:pPr>
            <a:r>
              <a:rPr lang="en-US" sz="2400" dirty="0"/>
              <a:t>Zoom/MS Teams</a:t>
            </a:r>
          </a:p>
          <a:p>
            <a:pPr marL="742950" lvl="1" indent="-285750">
              <a:buFont typeface="Arial" panose="020B0604020202020204" pitchFamily="34" charset="0"/>
              <a:buChar char="•"/>
            </a:pPr>
            <a:endParaRPr lang="en-US" dirty="0"/>
          </a:p>
          <a:p>
            <a:pPr lvl="1"/>
            <a:endParaRPr lang="en-US" dirty="0"/>
          </a:p>
          <a:p>
            <a:pPr marL="742950" lvl="1" indent="-285750">
              <a:buFont typeface="Arial" panose="020B0604020202020204" pitchFamily="34" charset="0"/>
              <a:buChar char="•"/>
            </a:pPr>
            <a:endParaRPr lang="en-US" dirty="0"/>
          </a:p>
          <a:p>
            <a:pPr marL="285750" indent="-285750">
              <a:buFont typeface="Arial" panose="020B0604020202020204" pitchFamily="34" charset="0"/>
              <a:buChar char="•"/>
            </a:pPr>
            <a:endParaRPr lang="en-US" dirty="0"/>
          </a:p>
        </p:txBody>
      </p:sp>
    </p:spTree>
    <p:extLst>
      <p:ext uri="{BB962C8B-B14F-4D97-AF65-F5344CB8AC3E}">
        <p14:creationId xmlns:p14="http://schemas.microsoft.com/office/powerpoint/2010/main" val="2140552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a:extLst>
              <a:ext uri="{FF2B5EF4-FFF2-40B4-BE49-F238E27FC236}">
                <a16:creationId xmlns:a16="http://schemas.microsoft.com/office/drawing/2014/main" id="{03953CA9-50F5-4B91-BF7E-B009ECDC14E8}"/>
              </a:ext>
            </a:extLst>
          </p:cNvPr>
          <p:cNvPicPr>
            <a:picLocks noGrp="1" noChangeAspect="1"/>
          </p:cNvPicPr>
          <p:nvPr>
            <p:ph idx="4294967295"/>
          </p:nvPr>
        </p:nvPicPr>
        <p:blipFill>
          <a:blip r:embed="rId3" cstate="print">
            <a:extLst>
              <a:ext uri="{28A0092B-C50C-407E-A947-70E740481C1C}">
                <a14:useLocalDpi xmlns:a14="http://schemas.microsoft.com/office/drawing/2010/main" val="0"/>
              </a:ext>
            </a:extLst>
          </a:blip>
          <a:stretch>
            <a:fillRect/>
          </a:stretch>
        </p:blipFill>
        <p:spPr>
          <a:xfrm>
            <a:off x="264160" y="84486"/>
            <a:ext cx="6126163" cy="930275"/>
          </a:xfrm>
        </p:spPr>
      </p:pic>
      <p:pic>
        <p:nvPicPr>
          <p:cNvPr id="17" name="Picture 16">
            <a:extLst>
              <a:ext uri="{FF2B5EF4-FFF2-40B4-BE49-F238E27FC236}">
                <a16:creationId xmlns:a16="http://schemas.microsoft.com/office/drawing/2014/main" id="{0692A569-25A6-458E-A4D4-E991482F041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59341" y="1219552"/>
            <a:ext cx="11392288" cy="5315426"/>
          </a:xfrm>
          <a:prstGeom prst="rect">
            <a:avLst/>
          </a:prstGeom>
        </p:spPr>
      </p:pic>
    </p:spTree>
    <p:extLst>
      <p:ext uri="{BB962C8B-B14F-4D97-AF65-F5344CB8AC3E}">
        <p14:creationId xmlns:p14="http://schemas.microsoft.com/office/powerpoint/2010/main" val="21341514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004748" y="2514600"/>
            <a:ext cx="3699573" cy="1600200"/>
          </a:xfrm>
        </p:spPr>
        <p:txBody>
          <a:bodyPr anchor="t">
            <a:noAutofit/>
          </a:bodyPr>
          <a:lstStyle/>
          <a:p>
            <a:r>
              <a:rPr lang="en-US" sz="3800" dirty="0"/>
              <a:t>presentation</a:t>
            </a:r>
            <a:br>
              <a:rPr lang="en-US" sz="3800" dirty="0"/>
            </a:br>
            <a:r>
              <a:rPr lang="en-US" sz="3800" dirty="0"/>
              <a:t>overview</a:t>
            </a:r>
          </a:p>
        </p:txBody>
      </p:sp>
      <p:pic>
        <p:nvPicPr>
          <p:cNvPr id="6" name="Content Placeholder 5">
            <a:extLst>
              <a:ext uri="{FF2B5EF4-FFF2-40B4-BE49-F238E27FC236}">
                <a16:creationId xmlns:a16="http://schemas.microsoft.com/office/drawing/2014/main" id="{03953CA9-50F5-4B91-BF7E-B009ECDC14E8}"/>
              </a:ext>
            </a:extLst>
          </p:cNvPr>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790575" y="354517"/>
            <a:ext cx="6126163" cy="932385"/>
          </a:xfrm>
        </p:spPr>
      </p:pic>
      <p:sp>
        <p:nvSpPr>
          <p:cNvPr id="4" name="Text Placeholder 3"/>
          <p:cNvSpPr>
            <a:spLocks noGrp="1"/>
          </p:cNvSpPr>
          <p:nvPr>
            <p:ph type="body" sz="half" idx="2"/>
          </p:nvPr>
        </p:nvSpPr>
        <p:spPr>
          <a:xfrm>
            <a:off x="790575" y="1573967"/>
            <a:ext cx="6464664" cy="4766872"/>
          </a:xfrm>
        </p:spPr>
        <p:txBody>
          <a:bodyPr>
            <a:normAutofit/>
          </a:bodyPr>
          <a:lstStyle/>
          <a:p>
            <a:pPr marL="285750" indent="-285750">
              <a:buFont typeface="Arial" panose="020B0604020202020204" pitchFamily="34" charset="0"/>
              <a:buChar char="•"/>
            </a:pPr>
            <a:r>
              <a:rPr lang="en-US" sz="2400" dirty="0"/>
              <a:t>Resources and Assumptions</a:t>
            </a:r>
          </a:p>
          <a:p>
            <a:pPr marL="285750" indent="-285750">
              <a:buFont typeface="Arial" panose="020B0604020202020204" pitchFamily="34" charset="0"/>
              <a:buChar char="•"/>
            </a:pPr>
            <a:r>
              <a:rPr lang="en-US" sz="2400" dirty="0"/>
              <a:t>Phased Planning Framework</a:t>
            </a:r>
          </a:p>
          <a:p>
            <a:pPr marL="285750" indent="-285750">
              <a:buFont typeface="Arial" panose="020B0604020202020204" pitchFamily="34" charset="0"/>
              <a:buChar char="•"/>
            </a:pPr>
            <a:r>
              <a:rPr lang="en-US" sz="2400" dirty="0"/>
              <a:t>Cleaning &amp; Disinfection Protocols</a:t>
            </a:r>
          </a:p>
          <a:p>
            <a:pPr marL="285750" indent="-285750">
              <a:buFont typeface="Arial" panose="020B0604020202020204" pitchFamily="34" charset="0"/>
              <a:buChar char="•"/>
            </a:pPr>
            <a:r>
              <a:rPr lang="en-US" sz="2400" dirty="0"/>
              <a:t>Positive Case Action Plan</a:t>
            </a:r>
          </a:p>
          <a:p>
            <a:pPr marL="285750" indent="-285750">
              <a:buFont typeface="Arial" panose="020B0604020202020204" pitchFamily="34" charset="0"/>
              <a:buChar char="•"/>
            </a:pPr>
            <a:r>
              <a:rPr lang="en-US" sz="2400" dirty="0"/>
              <a:t>Employee Access &amp; Expectations</a:t>
            </a:r>
          </a:p>
          <a:p>
            <a:pPr marL="285750" indent="-285750">
              <a:buFont typeface="Arial" panose="020B0604020202020204" pitchFamily="34" charset="0"/>
              <a:buChar char="•"/>
            </a:pPr>
            <a:r>
              <a:rPr lang="en-US" sz="2400" dirty="0"/>
              <a:t>Communication</a:t>
            </a:r>
          </a:p>
          <a:p>
            <a:pPr marL="285750" indent="-285750">
              <a:buFont typeface="Arial" panose="020B0604020202020204" pitchFamily="34" charset="0"/>
              <a:buChar char="•"/>
            </a:pPr>
            <a:r>
              <a:rPr lang="en-US" sz="2400" dirty="0"/>
              <a:t>Student Guidelines &amp; Technology</a:t>
            </a:r>
          </a:p>
          <a:p>
            <a:pPr marL="285750" indent="-285750">
              <a:buFont typeface="Arial" panose="020B0604020202020204" pitchFamily="34" charset="0"/>
              <a:buChar char="•"/>
            </a:pPr>
            <a:r>
              <a:rPr lang="en-US" sz="2400" dirty="0"/>
              <a:t>Customer-facing Departmental Planning</a:t>
            </a:r>
          </a:p>
          <a:p>
            <a:pPr marL="285750" indent="-285750">
              <a:buFont typeface="Arial" panose="020B0604020202020204" pitchFamily="34" charset="0"/>
              <a:buChar char="•"/>
            </a:pPr>
            <a:r>
              <a:rPr lang="en-US" sz="2400" dirty="0"/>
              <a:t>Academic Planning</a:t>
            </a:r>
          </a:p>
          <a:p>
            <a:pPr marL="285750" indent="-285750">
              <a:buFont typeface="Arial" panose="020B0604020202020204" pitchFamily="34" charset="0"/>
              <a:buChar char="•"/>
            </a:pPr>
            <a:r>
              <a:rPr lang="en-US" sz="2400" dirty="0"/>
              <a:t>Workforce Training &amp; Professional Development Planning</a:t>
            </a:r>
          </a:p>
        </p:txBody>
      </p:sp>
    </p:spTree>
    <p:extLst>
      <p:ext uri="{BB962C8B-B14F-4D97-AF65-F5344CB8AC3E}">
        <p14:creationId xmlns:p14="http://schemas.microsoft.com/office/powerpoint/2010/main" val="15934530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004748" y="2514600"/>
            <a:ext cx="3699573" cy="1600200"/>
          </a:xfrm>
        </p:spPr>
        <p:txBody>
          <a:bodyPr anchor="t">
            <a:noAutofit/>
          </a:bodyPr>
          <a:lstStyle/>
          <a:p>
            <a:r>
              <a:rPr lang="en-US" sz="3800" dirty="0">
                <a:solidFill>
                  <a:srgbClr val="820B3A"/>
                </a:solidFill>
              </a:rPr>
              <a:t>Resources </a:t>
            </a:r>
            <a:br>
              <a:rPr lang="en-US" sz="3800" dirty="0">
                <a:solidFill>
                  <a:srgbClr val="820B3A"/>
                </a:solidFill>
              </a:rPr>
            </a:br>
            <a:r>
              <a:rPr lang="en-US" sz="3800" dirty="0">
                <a:solidFill>
                  <a:srgbClr val="820B3A"/>
                </a:solidFill>
              </a:rPr>
              <a:t>used</a:t>
            </a:r>
          </a:p>
        </p:txBody>
      </p:sp>
      <p:pic>
        <p:nvPicPr>
          <p:cNvPr id="6" name="Content Placeholder 5">
            <a:extLst>
              <a:ext uri="{FF2B5EF4-FFF2-40B4-BE49-F238E27FC236}">
                <a16:creationId xmlns:a16="http://schemas.microsoft.com/office/drawing/2014/main" id="{03953CA9-50F5-4B91-BF7E-B009ECDC14E8}"/>
              </a:ext>
            </a:extLst>
          </p:cNvPr>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790575" y="354517"/>
            <a:ext cx="6126163" cy="932385"/>
          </a:xfrm>
        </p:spPr>
      </p:pic>
      <p:sp>
        <p:nvSpPr>
          <p:cNvPr id="4" name="Text Placeholder 3"/>
          <p:cNvSpPr>
            <a:spLocks noGrp="1"/>
          </p:cNvSpPr>
          <p:nvPr>
            <p:ph type="body" sz="half" idx="2"/>
          </p:nvPr>
        </p:nvSpPr>
        <p:spPr>
          <a:xfrm>
            <a:off x="790575" y="1573967"/>
            <a:ext cx="6464664" cy="2540833"/>
          </a:xfrm>
        </p:spPr>
        <p:txBody>
          <a:bodyPr>
            <a:normAutofit/>
          </a:bodyPr>
          <a:lstStyle/>
          <a:p>
            <a:r>
              <a:rPr lang="en-US" dirty="0"/>
              <a:t>Federal Centers for Disease Control</a:t>
            </a:r>
          </a:p>
          <a:p>
            <a:r>
              <a:rPr lang="en-US" dirty="0"/>
              <a:t>Maine State Center for Disease Control</a:t>
            </a:r>
          </a:p>
          <a:p>
            <a:r>
              <a:rPr lang="en-US" dirty="0"/>
              <a:t>Office of the Governor of the State of Maine</a:t>
            </a:r>
          </a:p>
          <a:p>
            <a:r>
              <a:rPr lang="en-US" dirty="0"/>
              <a:t>Occupational Safety and Health Administration (OSHA)</a:t>
            </a:r>
          </a:p>
          <a:p>
            <a:r>
              <a:rPr lang="en-US" dirty="0"/>
              <a:t>Maine Employers' Mutual Insurance Company (MEMIC)</a:t>
            </a:r>
          </a:p>
          <a:p>
            <a:r>
              <a:rPr lang="en-US" dirty="0"/>
              <a:t>American College Health Association</a:t>
            </a:r>
          </a:p>
          <a:p>
            <a:endParaRPr lang="en-US" dirty="0"/>
          </a:p>
          <a:p>
            <a:endParaRPr lang="en-US" dirty="0"/>
          </a:p>
        </p:txBody>
      </p:sp>
      <p:sp>
        <p:nvSpPr>
          <p:cNvPr id="7" name="TextBox 6">
            <a:extLst>
              <a:ext uri="{FF2B5EF4-FFF2-40B4-BE49-F238E27FC236}">
                <a16:creationId xmlns:a16="http://schemas.microsoft.com/office/drawing/2014/main" id="{19DD8627-ACD6-4A6A-871E-C013ED394D29}"/>
              </a:ext>
            </a:extLst>
          </p:cNvPr>
          <p:cNvSpPr txBox="1"/>
          <p:nvPr/>
        </p:nvSpPr>
        <p:spPr>
          <a:xfrm>
            <a:off x="790575" y="4114800"/>
            <a:ext cx="6126163" cy="2308324"/>
          </a:xfrm>
          <a:prstGeom prst="rect">
            <a:avLst/>
          </a:prstGeom>
          <a:noFill/>
        </p:spPr>
        <p:txBody>
          <a:bodyPr wrap="square" numCol="2" rtlCol="0">
            <a:spAutoFit/>
          </a:bodyPr>
          <a:lstStyle/>
          <a:p>
            <a:r>
              <a:rPr lang="en-US" b="1" u="sng" dirty="0" err="1"/>
              <a:t>MaineGeneral</a:t>
            </a:r>
            <a:r>
              <a:rPr lang="en-US" b="1" u="sng" dirty="0"/>
              <a:t> Health:</a:t>
            </a:r>
          </a:p>
          <a:p>
            <a:endParaRPr lang="en-US" dirty="0"/>
          </a:p>
          <a:p>
            <a:r>
              <a:rPr lang="en-US" dirty="0"/>
              <a:t>Steven Diaz, MD</a:t>
            </a:r>
          </a:p>
          <a:p>
            <a:r>
              <a:rPr lang="en-US" b="1" dirty="0"/>
              <a:t>Chief Medical Officer </a:t>
            </a:r>
          </a:p>
          <a:p>
            <a:endParaRPr lang="en-US" dirty="0"/>
          </a:p>
          <a:p>
            <a:r>
              <a:rPr lang="en-US" dirty="0"/>
              <a:t>Troy Cutler</a:t>
            </a:r>
          </a:p>
          <a:p>
            <a:r>
              <a:rPr lang="en-US" b="1" dirty="0"/>
              <a:t>Infection Preventionist </a:t>
            </a:r>
          </a:p>
          <a:p>
            <a:endParaRPr lang="en-US" dirty="0"/>
          </a:p>
          <a:p>
            <a:endParaRPr lang="en-US" dirty="0"/>
          </a:p>
          <a:p>
            <a:endParaRPr lang="en-US" dirty="0"/>
          </a:p>
          <a:p>
            <a:r>
              <a:rPr lang="en-US" dirty="0"/>
              <a:t>Andrew J. Dionne, MD</a:t>
            </a:r>
          </a:p>
          <a:p>
            <a:r>
              <a:rPr lang="en-US" b="1" dirty="0"/>
              <a:t>Chief Medical Officer</a:t>
            </a:r>
          </a:p>
          <a:p>
            <a:endParaRPr lang="en-US" dirty="0"/>
          </a:p>
        </p:txBody>
      </p:sp>
    </p:spTree>
    <p:extLst>
      <p:ext uri="{BB962C8B-B14F-4D97-AF65-F5344CB8AC3E}">
        <p14:creationId xmlns:p14="http://schemas.microsoft.com/office/powerpoint/2010/main" val="27751677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004748" y="2514600"/>
            <a:ext cx="3699573" cy="1600200"/>
          </a:xfrm>
        </p:spPr>
        <p:txBody>
          <a:bodyPr anchor="t">
            <a:noAutofit/>
          </a:bodyPr>
          <a:lstStyle/>
          <a:p>
            <a:r>
              <a:rPr lang="en-US" sz="3800" dirty="0"/>
              <a:t>Resources used</a:t>
            </a:r>
          </a:p>
        </p:txBody>
      </p:sp>
      <p:pic>
        <p:nvPicPr>
          <p:cNvPr id="6" name="Content Placeholder 5">
            <a:extLst>
              <a:ext uri="{FF2B5EF4-FFF2-40B4-BE49-F238E27FC236}">
                <a16:creationId xmlns:a16="http://schemas.microsoft.com/office/drawing/2014/main" id="{03953CA9-50F5-4B91-BF7E-B009ECDC14E8}"/>
              </a:ext>
            </a:extLst>
          </p:cNvPr>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790575" y="354517"/>
            <a:ext cx="6126163" cy="932385"/>
          </a:xfrm>
        </p:spPr>
      </p:pic>
      <p:sp>
        <p:nvSpPr>
          <p:cNvPr id="4" name="Text Placeholder 3"/>
          <p:cNvSpPr>
            <a:spLocks noGrp="1"/>
          </p:cNvSpPr>
          <p:nvPr>
            <p:ph type="body" sz="half" idx="2"/>
          </p:nvPr>
        </p:nvSpPr>
        <p:spPr>
          <a:xfrm>
            <a:off x="790575" y="1573967"/>
            <a:ext cx="6464664" cy="4766872"/>
          </a:xfrm>
        </p:spPr>
        <p:txBody>
          <a:bodyPr/>
          <a:lstStyle/>
          <a:p>
            <a:r>
              <a:rPr lang="en-US" dirty="0"/>
              <a:t>Northwestern University</a:t>
            </a:r>
          </a:p>
          <a:p>
            <a:r>
              <a:rPr lang="en-US" dirty="0"/>
              <a:t>Brown University</a:t>
            </a:r>
          </a:p>
          <a:p>
            <a:r>
              <a:rPr lang="en-US" dirty="0"/>
              <a:t>Purchase College</a:t>
            </a:r>
          </a:p>
          <a:p>
            <a:r>
              <a:rPr lang="en-US" dirty="0"/>
              <a:t>Princeton University</a:t>
            </a:r>
          </a:p>
          <a:p>
            <a:r>
              <a:rPr lang="en-US" dirty="0"/>
              <a:t>Utah State University</a:t>
            </a:r>
          </a:p>
          <a:p>
            <a:r>
              <a:rPr lang="en-US" dirty="0"/>
              <a:t>Occidental College</a:t>
            </a:r>
          </a:p>
          <a:p>
            <a:r>
              <a:rPr lang="en-US" dirty="0"/>
              <a:t>San Diego State University</a:t>
            </a:r>
          </a:p>
          <a:p>
            <a:r>
              <a:rPr lang="en-US" dirty="0"/>
              <a:t>University of Washington</a:t>
            </a:r>
            <a:br>
              <a:rPr lang="en-US" dirty="0"/>
            </a:br>
            <a:endParaRPr lang="en-US" dirty="0"/>
          </a:p>
          <a:p>
            <a:r>
              <a:rPr lang="en-US" dirty="0"/>
              <a:t>University of Pennsylvania’s </a:t>
            </a:r>
          </a:p>
          <a:p>
            <a:r>
              <a:rPr lang="en-US" dirty="0"/>
              <a:t>Environmental Health and Radiation Safety Department</a:t>
            </a:r>
          </a:p>
          <a:p>
            <a:endParaRPr lang="en-US" dirty="0"/>
          </a:p>
          <a:p>
            <a:r>
              <a:rPr lang="en-US" dirty="0"/>
              <a:t>MCCS System Office and Colleges</a:t>
            </a:r>
          </a:p>
        </p:txBody>
      </p:sp>
    </p:spTree>
    <p:extLst>
      <p:ext uri="{BB962C8B-B14F-4D97-AF65-F5344CB8AC3E}">
        <p14:creationId xmlns:p14="http://schemas.microsoft.com/office/powerpoint/2010/main" val="10157086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004748" y="2514600"/>
            <a:ext cx="3699573" cy="1600200"/>
          </a:xfrm>
        </p:spPr>
        <p:txBody>
          <a:bodyPr anchor="t">
            <a:noAutofit/>
          </a:bodyPr>
          <a:lstStyle/>
          <a:p>
            <a:r>
              <a:rPr lang="en-US" sz="3800" dirty="0"/>
              <a:t>Assumptions &amp; guiding principles</a:t>
            </a:r>
          </a:p>
        </p:txBody>
      </p:sp>
      <p:pic>
        <p:nvPicPr>
          <p:cNvPr id="6" name="Content Placeholder 5">
            <a:extLst>
              <a:ext uri="{FF2B5EF4-FFF2-40B4-BE49-F238E27FC236}">
                <a16:creationId xmlns:a16="http://schemas.microsoft.com/office/drawing/2014/main" id="{03953CA9-50F5-4B91-BF7E-B009ECDC14E8}"/>
              </a:ext>
            </a:extLst>
          </p:cNvPr>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790575" y="354517"/>
            <a:ext cx="6126163" cy="932385"/>
          </a:xfrm>
        </p:spPr>
      </p:pic>
      <p:sp>
        <p:nvSpPr>
          <p:cNvPr id="4" name="Text Placeholder 3"/>
          <p:cNvSpPr>
            <a:spLocks noGrp="1"/>
          </p:cNvSpPr>
          <p:nvPr>
            <p:ph type="body" sz="half" idx="2"/>
          </p:nvPr>
        </p:nvSpPr>
        <p:spPr>
          <a:xfrm>
            <a:off x="790575" y="1573967"/>
            <a:ext cx="6464664" cy="4766872"/>
          </a:xfrm>
        </p:spPr>
        <p:txBody>
          <a:bodyPr>
            <a:normAutofit/>
          </a:bodyPr>
          <a:lstStyle/>
          <a:p>
            <a:pPr marL="342900" indent="-342900">
              <a:buFont typeface="Arial" panose="020B0604020202020204" pitchFamily="34" charset="0"/>
              <a:buChar char="•"/>
            </a:pPr>
            <a:r>
              <a:rPr lang="en-US" sz="2400" dirty="0"/>
              <a:t>Help focus the planning team, ensure we were literally on the same page</a:t>
            </a:r>
          </a:p>
          <a:p>
            <a:pPr marL="342900" indent="-342900">
              <a:buFont typeface="Arial" panose="020B0604020202020204" pitchFamily="34" charset="0"/>
              <a:buChar char="•"/>
            </a:pPr>
            <a:r>
              <a:rPr lang="en-US" sz="2400" dirty="0"/>
              <a:t>Assumptions include that a vaccine will not be available within the next year, and that virus testing would not be feasible or ultimately helpful</a:t>
            </a:r>
          </a:p>
          <a:p>
            <a:pPr marL="342900" indent="-342900">
              <a:buFont typeface="Arial" panose="020B0604020202020204" pitchFamily="34" charset="0"/>
              <a:buChar char="•"/>
            </a:pPr>
            <a:r>
              <a:rPr lang="en-US" sz="2400" dirty="0"/>
              <a:t>Guiding principles include that our primary charge is to ensure the health and safety of our community, and that on-site courses would be limited to essential, hands-on instruction</a:t>
            </a:r>
          </a:p>
          <a:p>
            <a:pPr marL="342900" indent="-342900">
              <a:buFont typeface="Arial" panose="020B0604020202020204" pitchFamily="34" charset="0"/>
              <a:buChar char="•"/>
            </a:pPr>
            <a:r>
              <a:rPr lang="en-US" sz="2400" dirty="0"/>
              <a:t>Allow us a structure to refer back to during decision-making</a:t>
            </a:r>
          </a:p>
        </p:txBody>
      </p:sp>
    </p:spTree>
    <p:extLst>
      <p:ext uri="{BB962C8B-B14F-4D97-AF65-F5344CB8AC3E}">
        <p14:creationId xmlns:p14="http://schemas.microsoft.com/office/powerpoint/2010/main" val="41260967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004748" y="2514600"/>
            <a:ext cx="3699573" cy="1600200"/>
          </a:xfrm>
        </p:spPr>
        <p:txBody>
          <a:bodyPr anchor="t">
            <a:noAutofit/>
          </a:bodyPr>
          <a:lstStyle/>
          <a:p>
            <a:r>
              <a:rPr lang="en-US" sz="3800" dirty="0"/>
              <a:t>Phased planning</a:t>
            </a:r>
            <a:br>
              <a:rPr lang="en-US" sz="3800" dirty="0"/>
            </a:br>
            <a:r>
              <a:rPr lang="en-US" sz="3800" dirty="0"/>
              <a:t>framework</a:t>
            </a:r>
          </a:p>
        </p:txBody>
      </p:sp>
      <p:pic>
        <p:nvPicPr>
          <p:cNvPr id="6" name="Content Placeholder 5">
            <a:extLst>
              <a:ext uri="{FF2B5EF4-FFF2-40B4-BE49-F238E27FC236}">
                <a16:creationId xmlns:a16="http://schemas.microsoft.com/office/drawing/2014/main" id="{03953CA9-50F5-4B91-BF7E-B009ECDC14E8}"/>
              </a:ext>
            </a:extLst>
          </p:cNvPr>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790575" y="354517"/>
            <a:ext cx="6126163" cy="932385"/>
          </a:xfrm>
        </p:spPr>
      </p:pic>
      <p:sp>
        <p:nvSpPr>
          <p:cNvPr id="4" name="Text Placeholder 3"/>
          <p:cNvSpPr>
            <a:spLocks noGrp="1"/>
          </p:cNvSpPr>
          <p:nvPr>
            <p:ph type="body" sz="half" idx="2"/>
          </p:nvPr>
        </p:nvSpPr>
        <p:spPr>
          <a:xfrm>
            <a:off x="790575" y="1573967"/>
            <a:ext cx="6464664" cy="4766872"/>
          </a:xfrm>
        </p:spPr>
        <p:txBody>
          <a:bodyPr>
            <a:normAutofit lnSpcReduction="10000"/>
          </a:bodyPr>
          <a:lstStyle/>
          <a:p>
            <a:pPr marL="285750" indent="-285750">
              <a:buFont typeface="Arial" panose="020B0604020202020204" pitchFamily="34" charset="0"/>
              <a:buChar char="•"/>
            </a:pPr>
            <a:r>
              <a:rPr lang="en-US" sz="2400" dirty="0"/>
              <a:t>Based on the Governor’s phased plan to reopen the Maine economy</a:t>
            </a:r>
          </a:p>
          <a:p>
            <a:pPr marL="285750" indent="-285750">
              <a:buFont typeface="Arial" panose="020B0604020202020204" pitchFamily="34" charset="0"/>
              <a:buChar char="•"/>
            </a:pPr>
            <a:r>
              <a:rPr lang="en-US" sz="2400" dirty="0"/>
              <a:t>Allows for a careful, gradual return to operations based upon conditions in the State and our community</a:t>
            </a:r>
          </a:p>
          <a:p>
            <a:pPr marL="285750" indent="-285750">
              <a:buFont typeface="Arial" panose="020B0604020202020204" pitchFamily="34" charset="0"/>
              <a:buChar char="•"/>
            </a:pPr>
            <a:r>
              <a:rPr lang="en-US" sz="2400" dirty="0"/>
              <a:t>Facilitates a “rollback” to a previous phase if conditions warrant</a:t>
            </a:r>
          </a:p>
          <a:p>
            <a:endParaRPr lang="en-US" sz="2400" dirty="0"/>
          </a:p>
          <a:p>
            <a:r>
              <a:rPr lang="en-US" sz="2400" b="1" dirty="0"/>
              <a:t>     Phase 1: Key, On-site Staff Only</a:t>
            </a:r>
          </a:p>
          <a:p>
            <a:r>
              <a:rPr lang="en-US" sz="2400" b="1" dirty="0">
                <a:solidFill>
                  <a:srgbClr val="820B3A"/>
                </a:solidFill>
              </a:rPr>
              <a:t>     Phase 2: Selective Expansion</a:t>
            </a:r>
          </a:p>
          <a:p>
            <a:r>
              <a:rPr lang="en-US" sz="2400" b="1" dirty="0"/>
              <a:t>     Phase 3: Pre-semester Stabilization</a:t>
            </a:r>
          </a:p>
          <a:p>
            <a:r>
              <a:rPr lang="en-US" sz="2400" b="1" dirty="0"/>
              <a:t>     Phase 4: Fall Semester</a:t>
            </a:r>
          </a:p>
          <a:p>
            <a:r>
              <a:rPr lang="en-US" sz="2400" b="1" dirty="0"/>
              <a:t>     Phase 5: A New Calendar Year</a:t>
            </a:r>
          </a:p>
        </p:txBody>
      </p:sp>
    </p:spTree>
    <p:extLst>
      <p:ext uri="{BB962C8B-B14F-4D97-AF65-F5344CB8AC3E}">
        <p14:creationId xmlns:p14="http://schemas.microsoft.com/office/powerpoint/2010/main" val="23921918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004748" y="2514600"/>
            <a:ext cx="3699573" cy="1600200"/>
          </a:xfrm>
        </p:spPr>
        <p:txBody>
          <a:bodyPr anchor="t">
            <a:noAutofit/>
          </a:bodyPr>
          <a:lstStyle/>
          <a:p>
            <a:r>
              <a:rPr lang="en-US" sz="3800" dirty="0"/>
              <a:t>Cleaning &amp; disinfection protocols</a:t>
            </a:r>
          </a:p>
        </p:txBody>
      </p:sp>
      <p:pic>
        <p:nvPicPr>
          <p:cNvPr id="6" name="Content Placeholder 5">
            <a:extLst>
              <a:ext uri="{FF2B5EF4-FFF2-40B4-BE49-F238E27FC236}">
                <a16:creationId xmlns:a16="http://schemas.microsoft.com/office/drawing/2014/main" id="{03953CA9-50F5-4B91-BF7E-B009ECDC14E8}"/>
              </a:ext>
            </a:extLst>
          </p:cNvPr>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790575" y="354517"/>
            <a:ext cx="6126163" cy="932385"/>
          </a:xfrm>
        </p:spPr>
      </p:pic>
      <p:sp>
        <p:nvSpPr>
          <p:cNvPr id="4" name="Text Placeholder 3"/>
          <p:cNvSpPr>
            <a:spLocks noGrp="1"/>
          </p:cNvSpPr>
          <p:nvPr>
            <p:ph type="body" sz="half" idx="2"/>
          </p:nvPr>
        </p:nvSpPr>
        <p:spPr>
          <a:xfrm>
            <a:off x="790575" y="1573967"/>
            <a:ext cx="6464664" cy="4766872"/>
          </a:xfrm>
        </p:spPr>
        <p:txBody>
          <a:bodyPr/>
          <a:lstStyle/>
          <a:p>
            <a:endParaRPr lang="en-US" dirty="0"/>
          </a:p>
          <a:p>
            <a:pPr marL="285750" indent="-285750">
              <a:buFont typeface="Arial" panose="020B0604020202020204" pitchFamily="34" charset="0"/>
              <a:buChar char="•"/>
            </a:pPr>
            <a:r>
              <a:rPr lang="en-US" sz="2400" dirty="0"/>
              <a:t>What gets disinfected, when and how</a:t>
            </a:r>
          </a:p>
          <a:p>
            <a:pPr marL="285750" indent="-285750">
              <a:buFont typeface="Arial" panose="020B0604020202020204" pitchFamily="34" charset="0"/>
              <a:buChar char="•"/>
            </a:pPr>
            <a:r>
              <a:rPr lang="en-US" sz="2400" dirty="0"/>
              <a:t>Based on seasonal flu/cold cleaning protocols</a:t>
            </a:r>
          </a:p>
          <a:p>
            <a:pPr marL="285750" indent="-285750">
              <a:buFont typeface="Arial" panose="020B0604020202020204" pitchFamily="34" charset="0"/>
              <a:buChar char="•"/>
            </a:pPr>
            <a:r>
              <a:rPr lang="en-US" sz="2400" dirty="0"/>
              <a:t>Custodial shifts altered to focus on day disinfection</a:t>
            </a:r>
          </a:p>
          <a:p>
            <a:pPr marL="285750" indent="-285750">
              <a:buFont typeface="Arial" panose="020B0604020202020204" pitchFamily="34" charset="0"/>
              <a:buChar char="•"/>
            </a:pPr>
            <a:r>
              <a:rPr lang="en-US" sz="2400" dirty="0"/>
              <a:t>3</a:t>
            </a:r>
            <a:r>
              <a:rPr lang="en-US" sz="2400" baseline="30000" dirty="0"/>
              <a:t>rd</a:t>
            </a:r>
            <a:r>
              <a:rPr lang="en-US" sz="2400" dirty="0"/>
              <a:t> party cleaning firm—periodic disinfection &amp; positive case site disinfection</a:t>
            </a:r>
          </a:p>
          <a:p>
            <a:pPr marL="285750" indent="-285750">
              <a:buFont typeface="Arial" panose="020B0604020202020204" pitchFamily="34" charset="0"/>
              <a:buChar char="•"/>
            </a:pPr>
            <a:r>
              <a:rPr lang="en-US" sz="2400" dirty="0"/>
              <a:t>Positive case disinfection protocols</a:t>
            </a:r>
          </a:p>
          <a:p>
            <a:pPr marL="285750" indent="-285750">
              <a:buFont typeface="Arial" panose="020B0604020202020204" pitchFamily="34" charset="0"/>
              <a:buChar char="•"/>
            </a:pPr>
            <a:r>
              <a:rPr lang="en-US" sz="2400" dirty="0"/>
              <a:t>Based on OSHA and CDC standards</a:t>
            </a:r>
          </a:p>
        </p:txBody>
      </p:sp>
    </p:spTree>
    <p:extLst>
      <p:ext uri="{BB962C8B-B14F-4D97-AF65-F5344CB8AC3E}">
        <p14:creationId xmlns:p14="http://schemas.microsoft.com/office/powerpoint/2010/main" val="41352914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004748" y="2514600"/>
            <a:ext cx="3699573" cy="1600200"/>
          </a:xfrm>
        </p:spPr>
        <p:txBody>
          <a:bodyPr anchor="t">
            <a:noAutofit/>
          </a:bodyPr>
          <a:lstStyle/>
          <a:p>
            <a:r>
              <a:rPr lang="en-US" sz="3800" dirty="0"/>
              <a:t>Positive case action plan</a:t>
            </a:r>
          </a:p>
        </p:txBody>
      </p:sp>
      <p:pic>
        <p:nvPicPr>
          <p:cNvPr id="6" name="Content Placeholder 5">
            <a:extLst>
              <a:ext uri="{FF2B5EF4-FFF2-40B4-BE49-F238E27FC236}">
                <a16:creationId xmlns:a16="http://schemas.microsoft.com/office/drawing/2014/main" id="{03953CA9-50F5-4B91-BF7E-B009ECDC14E8}"/>
              </a:ext>
            </a:extLst>
          </p:cNvPr>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790575" y="354517"/>
            <a:ext cx="6126163" cy="932385"/>
          </a:xfrm>
        </p:spPr>
      </p:pic>
      <p:sp>
        <p:nvSpPr>
          <p:cNvPr id="4" name="Text Placeholder 3"/>
          <p:cNvSpPr>
            <a:spLocks noGrp="1"/>
          </p:cNvSpPr>
          <p:nvPr>
            <p:ph type="body" sz="half" idx="2"/>
          </p:nvPr>
        </p:nvSpPr>
        <p:spPr>
          <a:xfrm>
            <a:off x="790575" y="1573967"/>
            <a:ext cx="6464664" cy="4766872"/>
          </a:xfrm>
        </p:spPr>
        <p:txBody>
          <a:bodyPr>
            <a:normAutofit/>
          </a:bodyPr>
          <a:lstStyle/>
          <a:p>
            <a:pPr marL="285750" indent="-285750">
              <a:buFont typeface="Arial" panose="020B0604020202020204" pitchFamily="34" charset="0"/>
              <a:buChar char="•"/>
            </a:pPr>
            <a:r>
              <a:rPr lang="en-US" sz="2800" dirty="0"/>
              <a:t>Actions to take in the event of a positive case on campus</a:t>
            </a:r>
          </a:p>
          <a:p>
            <a:pPr marL="285750" indent="-285750">
              <a:buFont typeface="Arial" panose="020B0604020202020204" pitchFamily="34" charset="0"/>
              <a:buChar char="•"/>
            </a:pPr>
            <a:r>
              <a:rPr lang="en-US" sz="2800" dirty="0"/>
              <a:t>Who does what and when--actions and outcomes</a:t>
            </a:r>
          </a:p>
          <a:p>
            <a:pPr marL="285750" indent="-285750">
              <a:buFont typeface="Arial" panose="020B0604020202020204" pitchFamily="34" charset="0"/>
              <a:buChar char="•"/>
            </a:pPr>
            <a:r>
              <a:rPr lang="en-US" sz="2800" dirty="0"/>
              <a:t>Seconds don’t count, but hours do</a:t>
            </a:r>
          </a:p>
          <a:p>
            <a:pPr marL="285750" indent="-285750">
              <a:buFont typeface="Arial" panose="020B0604020202020204" pitchFamily="34" charset="0"/>
              <a:buChar char="•"/>
            </a:pPr>
            <a:r>
              <a:rPr lang="en-US" sz="2800" dirty="0"/>
              <a:t>Includes ongoing MCCS communication</a:t>
            </a:r>
          </a:p>
          <a:p>
            <a:pPr marL="285750" indent="-285750">
              <a:buFont typeface="Arial" panose="020B0604020202020204" pitchFamily="34" charset="0"/>
              <a:buChar char="•"/>
            </a:pPr>
            <a:r>
              <a:rPr lang="en-US" sz="2800" dirty="0"/>
              <a:t>Includes initial contact tracing steps to assist the DHHS &amp; to make immediate decisions, take immediate steps</a:t>
            </a:r>
          </a:p>
        </p:txBody>
      </p:sp>
    </p:spTree>
    <p:extLst>
      <p:ext uri="{BB962C8B-B14F-4D97-AF65-F5344CB8AC3E}">
        <p14:creationId xmlns:p14="http://schemas.microsoft.com/office/powerpoint/2010/main" val="9302177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Red Line Business 16x9">
  <a:themeElements>
    <a:clrScheme name="RedLineBusiness_16x9">
      <a:dk1>
        <a:srgbClr val="514A40"/>
      </a:dk1>
      <a:lt1>
        <a:sysClr val="window" lastClr="FFFFFF"/>
      </a:lt1>
      <a:dk2>
        <a:srgbClr val="000000"/>
      </a:dk2>
      <a:lt2>
        <a:srgbClr val="F9F7F3"/>
      </a:lt2>
      <a:accent1>
        <a:srgbClr val="A85229"/>
      </a:accent1>
      <a:accent2>
        <a:srgbClr val="98916E"/>
      </a:accent2>
      <a:accent3>
        <a:srgbClr val="C9A645"/>
      </a:accent3>
      <a:accent4>
        <a:srgbClr val="76A7B2"/>
      </a:accent4>
      <a:accent5>
        <a:srgbClr val="82A670"/>
      </a:accent5>
      <a:accent6>
        <a:srgbClr val="896170"/>
      </a:accent6>
      <a:hlink>
        <a:srgbClr val="A85229"/>
      </a:hlink>
      <a:folHlink>
        <a:srgbClr val="98916E"/>
      </a:folHlink>
    </a:clrScheme>
    <a:fontScheme name="Cambria">
      <a:majorFont>
        <a:latin typeface="Cambria"/>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mbria"/>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Business red line presentation (widescreen).potx" id="{8018D45A-0B59-4186-B046-1FF8092889B6}" vid="{86C2525B-C90B-4FD6-8D61-5E85FA833A06}"/>
    </a:ext>
  </a:extLst>
</a:theme>
</file>

<file path=ppt/theme/theme2.xml><?xml version="1.0" encoding="utf-8"?>
<a:theme xmlns:a="http://schemas.openxmlformats.org/drawingml/2006/main" name="Office Theme">
  <a:themeElements>
    <a:clrScheme name="RedLineBusiness_16x9">
      <a:dk1>
        <a:srgbClr val="514A40"/>
      </a:dk1>
      <a:lt1>
        <a:sysClr val="window" lastClr="FFFFFF"/>
      </a:lt1>
      <a:dk2>
        <a:srgbClr val="000000"/>
      </a:dk2>
      <a:lt2>
        <a:srgbClr val="F9F7F3"/>
      </a:lt2>
      <a:accent1>
        <a:srgbClr val="A85229"/>
      </a:accent1>
      <a:accent2>
        <a:srgbClr val="98916E"/>
      </a:accent2>
      <a:accent3>
        <a:srgbClr val="C9A645"/>
      </a:accent3>
      <a:accent4>
        <a:srgbClr val="76A7B2"/>
      </a:accent4>
      <a:accent5>
        <a:srgbClr val="82A670"/>
      </a:accent5>
      <a:accent6>
        <a:srgbClr val="896170"/>
      </a:accent6>
      <a:hlink>
        <a:srgbClr val="A85229"/>
      </a:hlink>
      <a:folHlink>
        <a:srgbClr val="98916E"/>
      </a:folHlink>
    </a:clrScheme>
    <a:fontScheme name="Cambria">
      <a:majorFont>
        <a:latin typeface="Cambria"/>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mbria"/>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57000"/>
                <a:satMod val="101000"/>
              </a:schemeClr>
            </a:gs>
            <a:gs pos="50000">
              <a:schemeClr val="phClr">
                <a:lumMod val="137000"/>
                <a:satMod val="103000"/>
              </a:schemeClr>
            </a:gs>
            <a:gs pos="100000">
              <a:schemeClr val="phClr">
                <a:lumMod val="115000"/>
                <a:satMod val="109000"/>
              </a:schemeClr>
            </a:gs>
          </a:gsLst>
          <a:lin ang="5400000" scaled="0"/>
        </a:gradFill>
        <a:gradFill rotWithShape="1">
          <a:gsLst>
            <a:gs pos="0">
              <a:schemeClr val="phClr">
                <a:satMod val="103000"/>
                <a:lumMod val="118000"/>
              </a:schemeClr>
            </a:gs>
            <a:gs pos="50000">
              <a:schemeClr val="phClr">
                <a:satMod val="89000"/>
                <a:lumMod val="91000"/>
              </a:schemeClr>
            </a:gs>
            <a:gs pos="100000">
              <a:schemeClr val="phClr">
                <a:lumMod val="69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100000"/>
                <a:satMod val="100000"/>
                <a:shade val="0"/>
              </a:schemeClr>
            </a:gs>
            <a:gs pos="0">
              <a:scrgbClr r="0" g="0" b="0"/>
            </a:gs>
            <a:gs pos="100000">
              <a:schemeClr val="phClr">
                <a:shade val="100000"/>
                <a:satMod val="100000"/>
              </a:schemeClr>
            </a:gs>
          </a:gsLst>
          <a:lin ang="5400000" scaled="0"/>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RedLineBusiness_16x9">
      <a:dk1>
        <a:srgbClr val="514A40"/>
      </a:dk1>
      <a:lt1>
        <a:sysClr val="window" lastClr="FFFFFF"/>
      </a:lt1>
      <a:dk2>
        <a:srgbClr val="000000"/>
      </a:dk2>
      <a:lt2>
        <a:srgbClr val="F9F7F3"/>
      </a:lt2>
      <a:accent1>
        <a:srgbClr val="A85229"/>
      </a:accent1>
      <a:accent2>
        <a:srgbClr val="98916E"/>
      </a:accent2>
      <a:accent3>
        <a:srgbClr val="C9A645"/>
      </a:accent3>
      <a:accent4>
        <a:srgbClr val="76A7B2"/>
      </a:accent4>
      <a:accent5>
        <a:srgbClr val="82A670"/>
      </a:accent5>
      <a:accent6>
        <a:srgbClr val="896170"/>
      </a:accent6>
      <a:hlink>
        <a:srgbClr val="A85229"/>
      </a:hlink>
      <a:folHlink>
        <a:srgbClr val="98916E"/>
      </a:folHlink>
    </a:clrScheme>
    <a:fontScheme name="Cambria">
      <a:majorFont>
        <a:latin typeface="Cambria"/>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mbria"/>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57000"/>
                <a:satMod val="101000"/>
              </a:schemeClr>
            </a:gs>
            <a:gs pos="50000">
              <a:schemeClr val="phClr">
                <a:lumMod val="137000"/>
                <a:satMod val="103000"/>
              </a:schemeClr>
            </a:gs>
            <a:gs pos="100000">
              <a:schemeClr val="phClr">
                <a:lumMod val="115000"/>
                <a:satMod val="109000"/>
              </a:schemeClr>
            </a:gs>
          </a:gsLst>
          <a:lin ang="5400000" scaled="0"/>
        </a:gradFill>
        <a:gradFill rotWithShape="1">
          <a:gsLst>
            <a:gs pos="0">
              <a:schemeClr val="phClr">
                <a:satMod val="103000"/>
                <a:lumMod val="118000"/>
              </a:schemeClr>
            </a:gs>
            <a:gs pos="50000">
              <a:schemeClr val="phClr">
                <a:satMod val="89000"/>
                <a:lumMod val="91000"/>
              </a:schemeClr>
            </a:gs>
            <a:gs pos="100000">
              <a:schemeClr val="phClr">
                <a:lumMod val="69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100000"/>
                <a:satMod val="100000"/>
                <a:shade val="0"/>
              </a:schemeClr>
            </a:gs>
            <a:gs pos="0">
              <a:scrgbClr r="0" g="0" b="0"/>
            </a:gs>
            <a:gs pos="100000">
              <a:schemeClr val="phClr">
                <a:shade val="100000"/>
                <a:satMod val="100000"/>
              </a:schemeClr>
            </a:gs>
          </a:gsLst>
          <a:lin ang="5400000" scaled="0"/>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Business red line presentation (widescreen)</Template>
  <TotalTime>3100</TotalTime>
  <Words>1769</Words>
  <Application>Microsoft Office PowerPoint</Application>
  <PresentationFormat>Widescreen</PresentationFormat>
  <Paragraphs>312</Paragraphs>
  <Slides>22</Slides>
  <Notes>20</Notes>
  <HiddenSlides>0</HiddenSlides>
  <MMClips>0</MMClips>
  <ScaleCrop>false</ScaleCrop>
  <HeadingPairs>
    <vt:vector size="8" baseType="variant">
      <vt:variant>
        <vt:lpstr>Fonts Used</vt:lpstr>
      </vt:variant>
      <vt:variant>
        <vt:i4>4</vt:i4>
      </vt:variant>
      <vt:variant>
        <vt:lpstr>Theme</vt:lpstr>
      </vt:variant>
      <vt:variant>
        <vt:i4>1</vt:i4>
      </vt:variant>
      <vt:variant>
        <vt:lpstr>Embedded OLE Servers</vt:lpstr>
      </vt:variant>
      <vt:variant>
        <vt:i4>1</vt:i4>
      </vt:variant>
      <vt:variant>
        <vt:lpstr>Slide Titles</vt:lpstr>
      </vt:variant>
      <vt:variant>
        <vt:i4>22</vt:i4>
      </vt:variant>
    </vt:vector>
  </HeadingPairs>
  <TitlesOfParts>
    <vt:vector size="28" baseType="lpstr">
      <vt:lpstr>Arial</vt:lpstr>
      <vt:lpstr>Calibri</vt:lpstr>
      <vt:lpstr>Cambria</vt:lpstr>
      <vt:lpstr>Wingdings</vt:lpstr>
      <vt:lpstr>Red Line Business 16x9</vt:lpstr>
      <vt:lpstr>Worksheet</vt:lpstr>
      <vt:lpstr>PowerPoint Presentation</vt:lpstr>
      <vt:lpstr>Pandemic operations planning: 2020-2021</vt:lpstr>
      <vt:lpstr>presentation overview</vt:lpstr>
      <vt:lpstr>Resources  used</vt:lpstr>
      <vt:lpstr>Resources used</vt:lpstr>
      <vt:lpstr>Assumptions &amp; guiding principles</vt:lpstr>
      <vt:lpstr>Phased planning framework</vt:lpstr>
      <vt:lpstr>Cleaning &amp; disinfection protocols</vt:lpstr>
      <vt:lpstr>Positive case action plan</vt:lpstr>
      <vt:lpstr>Employee Access</vt:lpstr>
      <vt:lpstr>Employee guidelines &amp; expectations</vt:lpstr>
      <vt:lpstr>Communication</vt:lpstr>
      <vt:lpstr>student guidelines &amp; expectations</vt:lpstr>
      <vt:lpstr>student technology</vt:lpstr>
      <vt:lpstr>Customer-facing departmental planning</vt:lpstr>
      <vt:lpstr>Customer-facing departmental planning Continued Conversations</vt:lpstr>
      <vt:lpstr>Academic  planning</vt:lpstr>
      <vt:lpstr>Academic  planning</vt:lpstr>
      <vt:lpstr>Academic  planning</vt:lpstr>
      <vt:lpstr>workforce developmentplanning</vt:lpstr>
      <vt:lpstr>workforce developmentplanning</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Title layout</dc:title>
  <dc:creator>Kevin Casey</dc:creator>
  <cp:lastModifiedBy>Maine Community College System</cp:lastModifiedBy>
  <cp:revision>53</cp:revision>
  <dcterms:created xsi:type="dcterms:W3CDTF">2020-07-21T11:00:10Z</dcterms:created>
  <dcterms:modified xsi:type="dcterms:W3CDTF">2020-07-24T12:05:05Z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0x010100AA3F7D94069FF64A86F7DFF56D60E3BE</vt:lpwstr>
  </property>
</Properties>
</file>